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97" r:id="rId2"/>
    <p:sldMasterId id="2147483711" r:id="rId3"/>
  </p:sldMasterIdLst>
  <p:notesMasterIdLst>
    <p:notesMasterId r:id="rId51"/>
  </p:notesMasterIdLst>
  <p:sldIdLst>
    <p:sldId id="256" r:id="rId4"/>
    <p:sldId id="257" r:id="rId5"/>
    <p:sldId id="259" r:id="rId6"/>
    <p:sldId id="261" r:id="rId7"/>
    <p:sldId id="303" r:id="rId8"/>
    <p:sldId id="304" r:id="rId9"/>
    <p:sldId id="262" r:id="rId10"/>
    <p:sldId id="263" r:id="rId11"/>
    <p:sldId id="267" r:id="rId12"/>
    <p:sldId id="264" r:id="rId13"/>
    <p:sldId id="266" r:id="rId14"/>
    <p:sldId id="269" r:id="rId15"/>
    <p:sldId id="268" r:id="rId16"/>
    <p:sldId id="270" r:id="rId17"/>
    <p:sldId id="271" r:id="rId18"/>
    <p:sldId id="272" r:id="rId19"/>
    <p:sldId id="273" r:id="rId20"/>
    <p:sldId id="274" r:id="rId21"/>
    <p:sldId id="275" r:id="rId22"/>
    <p:sldId id="280" r:id="rId23"/>
    <p:sldId id="282" r:id="rId24"/>
    <p:sldId id="277" r:id="rId25"/>
    <p:sldId id="276" r:id="rId26"/>
    <p:sldId id="286" r:id="rId27"/>
    <p:sldId id="278" r:id="rId28"/>
    <p:sldId id="287" r:id="rId29"/>
    <p:sldId id="279" r:id="rId30"/>
    <p:sldId id="283" r:id="rId31"/>
    <p:sldId id="284" r:id="rId32"/>
    <p:sldId id="289" r:id="rId33"/>
    <p:sldId id="290" r:id="rId34"/>
    <p:sldId id="291" r:id="rId35"/>
    <p:sldId id="292" r:id="rId36"/>
    <p:sldId id="305" r:id="rId37"/>
    <p:sldId id="293" r:id="rId38"/>
    <p:sldId id="294" r:id="rId39"/>
    <p:sldId id="295" r:id="rId40"/>
    <p:sldId id="296" r:id="rId41"/>
    <p:sldId id="297" r:id="rId42"/>
    <p:sldId id="298" r:id="rId43"/>
    <p:sldId id="299" r:id="rId44"/>
    <p:sldId id="300" r:id="rId45"/>
    <p:sldId id="301" r:id="rId46"/>
    <p:sldId id="288" r:id="rId47"/>
    <p:sldId id="285" r:id="rId48"/>
    <p:sldId id="376" r:id="rId49"/>
    <p:sldId id="37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25" autoAdjust="0"/>
    <p:restoredTop sz="94716" autoAdjust="0"/>
  </p:normalViewPr>
  <p:slideViewPr>
    <p:cSldViewPr snapToGrid="0">
      <p:cViewPr varScale="1">
        <p:scale>
          <a:sx n="81" d="100"/>
          <a:sy n="81" d="100"/>
        </p:scale>
        <p:origin x="104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A20DB-374F-488E-8790-A63458C01EAE}"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5E563-5B71-4113-B90B-16ED5B74AF51}" type="slidenum">
              <a:rPr lang="en-GB" smtClean="0"/>
              <a:t>‹#›</a:t>
            </a:fld>
            <a:endParaRPr lang="en-GB"/>
          </a:p>
        </p:txBody>
      </p:sp>
    </p:spTree>
    <p:extLst>
      <p:ext uri="{BB962C8B-B14F-4D97-AF65-F5344CB8AC3E}">
        <p14:creationId xmlns:p14="http://schemas.microsoft.com/office/powerpoint/2010/main" val="101587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B5E0427-9BDF-4B44-995A-872939FB91B2}" type="slidenum">
              <a:rPr lang="en-US" smtClean="0"/>
              <a:pPr>
                <a:defRPr/>
              </a:pPr>
              <a:t>2</a:t>
            </a:fld>
            <a:endParaRPr lang="en-US" dirty="0"/>
          </a:p>
        </p:txBody>
      </p:sp>
    </p:spTree>
    <p:extLst>
      <p:ext uri="{BB962C8B-B14F-4D97-AF65-F5344CB8AC3E}">
        <p14:creationId xmlns:p14="http://schemas.microsoft.com/office/powerpoint/2010/main" val="1101711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11</a:t>
            </a:fld>
            <a:endParaRPr lang="en-US" dirty="0"/>
          </a:p>
        </p:txBody>
      </p:sp>
    </p:spTree>
    <p:extLst>
      <p:ext uri="{BB962C8B-B14F-4D97-AF65-F5344CB8AC3E}">
        <p14:creationId xmlns:p14="http://schemas.microsoft.com/office/powerpoint/2010/main" val="94406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62969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95195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26983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688321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16</a:t>
            </a:fld>
            <a:endParaRPr lang="en-US"/>
          </a:p>
        </p:txBody>
      </p:sp>
    </p:spTree>
    <p:extLst>
      <p:ext uri="{BB962C8B-B14F-4D97-AF65-F5344CB8AC3E}">
        <p14:creationId xmlns:p14="http://schemas.microsoft.com/office/powerpoint/2010/main" val="385057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866727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838821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756390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79101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3</a:t>
            </a:fld>
            <a:endParaRPr lang="en-US" dirty="0"/>
          </a:p>
        </p:txBody>
      </p:sp>
    </p:spTree>
    <p:extLst>
      <p:ext uri="{BB962C8B-B14F-4D97-AF65-F5344CB8AC3E}">
        <p14:creationId xmlns:p14="http://schemas.microsoft.com/office/powerpoint/2010/main" val="2781559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78503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22</a:t>
            </a:fld>
            <a:endParaRPr lang="en-US"/>
          </a:p>
        </p:txBody>
      </p:sp>
    </p:spTree>
    <p:extLst>
      <p:ext uri="{BB962C8B-B14F-4D97-AF65-F5344CB8AC3E}">
        <p14:creationId xmlns:p14="http://schemas.microsoft.com/office/powerpoint/2010/main" val="1879967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23142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4281410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142442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68207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854521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28</a:t>
            </a:fld>
            <a:endParaRPr lang="en-US"/>
          </a:p>
        </p:txBody>
      </p:sp>
    </p:spTree>
    <p:extLst>
      <p:ext uri="{BB962C8B-B14F-4D97-AF65-F5344CB8AC3E}">
        <p14:creationId xmlns:p14="http://schemas.microsoft.com/office/powerpoint/2010/main" val="1170066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53927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64879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48497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078129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971585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07420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287928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3262325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2710362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848081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546912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643416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2250849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458785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720760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556795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4083527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44</a:t>
            </a:fld>
            <a:endParaRPr lang="en-US"/>
          </a:p>
        </p:txBody>
      </p:sp>
    </p:spTree>
    <p:extLst>
      <p:ext uri="{BB962C8B-B14F-4D97-AF65-F5344CB8AC3E}">
        <p14:creationId xmlns:p14="http://schemas.microsoft.com/office/powerpoint/2010/main" val="296928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87467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60338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7</a:t>
            </a:fld>
            <a:endParaRPr lang="en-US" dirty="0"/>
          </a:p>
        </p:txBody>
      </p:sp>
    </p:spTree>
    <p:extLst>
      <p:ext uri="{BB962C8B-B14F-4D97-AF65-F5344CB8AC3E}">
        <p14:creationId xmlns:p14="http://schemas.microsoft.com/office/powerpoint/2010/main" val="4102649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04947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A9273B2-1DFE-4F84-B926-5E0A57985FB1}" type="slidenum">
              <a:rPr lang="en-US" smtClean="0"/>
              <a:pPr>
                <a:defRPr/>
              </a:pPr>
              <a:t>9</a:t>
            </a:fld>
            <a:endParaRPr lang="en-US" dirty="0"/>
          </a:p>
        </p:txBody>
      </p:sp>
    </p:spTree>
    <p:extLst>
      <p:ext uri="{BB962C8B-B14F-4D97-AF65-F5344CB8AC3E}">
        <p14:creationId xmlns:p14="http://schemas.microsoft.com/office/powerpoint/2010/main" val="359456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F260AFFB-845D-486E-90A3-634D5DEC71BE}"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324453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4E18EFF-6678-4503-B789-1D3FCDE7B434}"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D03A1E60-0D5E-46F3-8653-AB7CDEFAC5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574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5175E9-0E46-414F-BA5F-B1773D79BC57}"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0BCF7B4A-C988-4574-AADD-FEED030295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359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03A14-27F6-48CD-944C-BE9DC7CDBFBB}"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0E2421D2-43A4-4A5D-B5B5-5B9F0476FB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8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916837"/>
            <a:ext cx="10972800" cy="42093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5078-2EC1-47F2-97B9-D476A199ACD3}"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16915296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916837"/>
            <a:ext cx="10972800" cy="42093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F6ECC7-0BB8-461E-8BB5-323335A58C97}"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27805636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4E18EFF-6678-4503-B789-1D3FCDE7B434}"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D03A1E60-0D5E-46F3-8653-AB7CDEFAC5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295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128CDD-08EB-45C2-A380-AAC50000F568}"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239015E7-C7D0-40CA-8967-133D49953F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454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15F7521-02CB-46DB-A9E7-1E5AEB170631}"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EC9ADF20-E6DA-45B9-A6D3-50F2B5D54D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857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7F86CF-3FAC-41F9-9C83-C2ADA1B5EF96}" type="datetime1">
              <a:rPr lang="en-US">
                <a:solidFill>
                  <a:prstClr val="black">
                    <a:tint val="75000"/>
                  </a:prstClr>
                </a:solidFill>
              </a:rPr>
              <a:pPr>
                <a:defRPr/>
              </a:pPr>
              <a:t>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7" name="Slide Number Placeholder 5"/>
          <p:cNvSpPr>
            <a:spLocks noGrp="1"/>
          </p:cNvSpPr>
          <p:nvPr>
            <p:ph type="sldNum" sz="quarter" idx="12"/>
          </p:nvPr>
        </p:nvSpPr>
        <p:spPr/>
        <p:txBody>
          <a:bodyPr/>
          <a:lstStyle>
            <a:lvl1pPr>
              <a:defRPr/>
            </a:lvl1pPr>
          </a:lstStyle>
          <a:p>
            <a:pPr>
              <a:defRPr/>
            </a:pPr>
            <a:fld id="{8531D2A3-7C1E-4343-95C9-FECBAE87C5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2306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A2C8464-98DD-4A32-AB7D-3A549E6AF4A3}" type="datetime1">
              <a:rPr lang="en-US">
                <a:solidFill>
                  <a:prstClr val="black">
                    <a:tint val="75000"/>
                  </a:prstClr>
                </a:solidFill>
              </a:rPr>
              <a:pPr>
                <a:defRPr/>
              </a:pPr>
              <a:t>2/23/2022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9" name="Slide Number Placeholder 5"/>
          <p:cNvSpPr>
            <a:spLocks noGrp="1"/>
          </p:cNvSpPr>
          <p:nvPr>
            <p:ph type="sldNum" sz="quarter" idx="12"/>
          </p:nvPr>
        </p:nvSpPr>
        <p:spPr/>
        <p:txBody>
          <a:bodyPr/>
          <a:lstStyle>
            <a:lvl1pPr>
              <a:defRPr/>
            </a:lvl1pPr>
          </a:lstStyle>
          <a:p>
            <a:pPr>
              <a:defRPr/>
            </a:pPr>
            <a:fld id="{70C68ACE-8531-448A-8717-553D28C497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807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0A0FE92-C96A-4259-91B8-4E0AB93BCAB8}" type="datetime1">
              <a:rPr lang="en-US">
                <a:solidFill>
                  <a:prstClr val="black">
                    <a:tint val="75000"/>
                  </a:prstClr>
                </a:solidFill>
              </a:rPr>
              <a:pPr>
                <a:defRPr/>
              </a:pPr>
              <a:t>2/23/2022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5" name="Slide Number Placeholder 5"/>
          <p:cNvSpPr>
            <a:spLocks noGrp="1"/>
          </p:cNvSpPr>
          <p:nvPr>
            <p:ph type="sldNum" sz="quarter" idx="12"/>
          </p:nvPr>
        </p:nvSpPr>
        <p:spPr/>
        <p:txBody>
          <a:bodyPr/>
          <a:lstStyle>
            <a:lvl1pPr>
              <a:defRPr/>
            </a:lvl1pPr>
          </a:lstStyle>
          <a:p>
            <a:pPr>
              <a:defRPr/>
            </a:pPr>
            <a:fld id="{CC6B1EBB-3873-41C6-827F-9479DE6619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139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128CDD-08EB-45C2-A380-AAC50000F568}"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239015E7-C7D0-40CA-8967-133D49953F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2122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9383C5-B364-4C1C-AF7A-BC212789FBB2}" type="datetime1">
              <a:rPr lang="en-US">
                <a:solidFill>
                  <a:prstClr val="black">
                    <a:tint val="75000"/>
                  </a:prstClr>
                </a:solidFill>
              </a:rPr>
              <a:pPr>
                <a:defRPr/>
              </a:pPr>
              <a:t>2/23/2022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4" name="Slide Number Placeholder 5"/>
          <p:cNvSpPr>
            <a:spLocks noGrp="1"/>
          </p:cNvSpPr>
          <p:nvPr>
            <p:ph type="sldNum" sz="quarter" idx="12"/>
          </p:nvPr>
        </p:nvSpPr>
        <p:spPr/>
        <p:txBody>
          <a:bodyPr/>
          <a:lstStyle>
            <a:lvl1pPr>
              <a:defRPr/>
            </a:lvl1pPr>
          </a:lstStyle>
          <a:p>
            <a:pPr>
              <a:defRPr/>
            </a:pPr>
            <a:fld id="{6286A43E-18A1-4E21-AA24-C4414DA1E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8733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B27377-46A8-4027-AEDB-C5781A4AB0C9}" type="datetime1">
              <a:rPr lang="en-US">
                <a:solidFill>
                  <a:prstClr val="black">
                    <a:tint val="75000"/>
                  </a:prstClr>
                </a:solidFill>
              </a:rPr>
              <a:pPr>
                <a:defRPr/>
              </a:pPr>
              <a:t>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7" name="Slide Number Placeholder 5"/>
          <p:cNvSpPr>
            <a:spLocks noGrp="1"/>
          </p:cNvSpPr>
          <p:nvPr>
            <p:ph type="sldNum" sz="quarter" idx="12"/>
          </p:nvPr>
        </p:nvSpPr>
        <p:spPr/>
        <p:txBody>
          <a:bodyPr/>
          <a:lstStyle>
            <a:lvl1pPr>
              <a:defRPr/>
            </a:lvl1pPr>
          </a:lstStyle>
          <a:p>
            <a:pPr>
              <a:defRPr/>
            </a:pPr>
            <a:fld id="{CB8768AE-F208-409D-B2C9-964A33543D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9332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A026E1-973F-4930-B6E1-BD6E97956F89}" type="datetime1">
              <a:rPr lang="en-US">
                <a:solidFill>
                  <a:prstClr val="black">
                    <a:tint val="75000"/>
                  </a:prstClr>
                </a:solidFill>
              </a:rPr>
              <a:pPr>
                <a:defRPr/>
              </a:pPr>
              <a:t>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7" name="Slide Number Placeholder 5"/>
          <p:cNvSpPr>
            <a:spLocks noGrp="1"/>
          </p:cNvSpPr>
          <p:nvPr>
            <p:ph type="sldNum" sz="quarter" idx="12"/>
          </p:nvPr>
        </p:nvSpPr>
        <p:spPr/>
        <p:txBody>
          <a:bodyPr/>
          <a:lstStyle>
            <a:lvl1pPr>
              <a:defRPr/>
            </a:lvl1pPr>
          </a:lstStyle>
          <a:p>
            <a:pPr>
              <a:defRPr/>
            </a:pPr>
            <a:fld id="{05409B18-C819-4F62-A202-C24B5A6F4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2251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5175E9-0E46-414F-BA5F-B1773D79BC57}"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0BCF7B4A-C988-4574-AADD-FEED030295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77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03A14-27F6-48CD-944C-BE9DC7CDBFBB}"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0E2421D2-43A4-4A5D-B5B5-5B9F0476FB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8110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916837"/>
            <a:ext cx="10972800" cy="42093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5078-2EC1-47F2-97B9-D476A199ACD3}"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6744233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916837"/>
            <a:ext cx="10972800" cy="42093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F6ECC7-0BB8-461E-8BB5-323335A58C97}"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23807858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9708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4770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270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15F7521-02CB-46DB-A9E7-1E5AEB170631}" type="datetime1">
              <a:rPr lang="en-US">
                <a:solidFill>
                  <a:prstClr val="black">
                    <a:tint val="75000"/>
                  </a:prstClr>
                </a:solidFill>
              </a:rPr>
              <a:pPr>
                <a:defRPr/>
              </a:pPr>
              <a:t>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12"/>
          </p:nvPr>
        </p:nvSpPr>
        <p:spPr/>
        <p:txBody>
          <a:bodyPr/>
          <a:lstStyle>
            <a:lvl1pPr>
              <a:defRPr/>
            </a:lvl1pPr>
          </a:lstStyle>
          <a:p>
            <a:pPr>
              <a:defRPr/>
            </a:pPr>
            <a:fld id="{EC9ADF20-E6DA-45B9-A6D3-50F2B5D54D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203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2386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5113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5511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130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628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4195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90807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20009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2192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5634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7F86CF-3FAC-41F9-9C83-C2ADA1B5EF96}" type="datetime1">
              <a:rPr lang="en-US">
                <a:solidFill>
                  <a:prstClr val="black">
                    <a:tint val="75000"/>
                  </a:prstClr>
                </a:solidFill>
              </a:rPr>
              <a:pPr>
                <a:defRPr/>
              </a:pPr>
              <a:t>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7" name="Slide Number Placeholder 5"/>
          <p:cNvSpPr>
            <a:spLocks noGrp="1"/>
          </p:cNvSpPr>
          <p:nvPr>
            <p:ph type="sldNum" sz="quarter" idx="12"/>
          </p:nvPr>
        </p:nvSpPr>
        <p:spPr/>
        <p:txBody>
          <a:bodyPr/>
          <a:lstStyle>
            <a:lvl1pPr>
              <a:defRPr/>
            </a:lvl1pPr>
          </a:lstStyle>
          <a:p>
            <a:pPr>
              <a:defRPr/>
            </a:pPr>
            <a:fld id="{8531D2A3-7C1E-4343-95C9-FECBAE87C5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1025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3297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6014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091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A2C8464-98DD-4A32-AB7D-3A549E6AF4A3}" type="datetime1">
              <a:rPr lang="en-US">
                <a:solidFill>
                  <a:prstClr val="black">
                    <a:tint val="75000"/>
                  </a:prstClr>
                </a:solidFill>
              </a:rPr>
              <a:pPr>
                <a:defRPr/>
              </a:pPr>
              <a:t>2/23/2022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9" name="Slide Number Placeholder 5"/>
          <p:cNvSpPr>
            <a:spLocks noGrp="1"/>
          </p:cNvSpPr>
          <p:nvPr>
            <p:ph type="sldNum" sz="quarter" idx="12"/>
          </p:nvPr>
        </p:nvSpPr>
        <p:spPr/>
        <p:txBody>
          <a:bodyPr/>
          <a:lstStyle>
            <a:lvl1pPr>
              <a:defRPr/>
            </a:lvl1pPr>
          </a:lstStyle>
          <a:p>
            <a:pPr>
              <a:defRPr/>
            </a:pPr>
            <a:fld id="{70C68ACE-8531-448A-8717-553D28C497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95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0A0FE92-C96A-4259-91B8-4E0AB93BCAB8}" type="datetime1">
              <a:rPr lang="en-US">
                <a:solidFill>
                  <a:prstClr val="black">
                    <a:tint val="75000"/>
                  </a:prstClr>
                </a:solidFill>
              </a:rPr>
              <a:pPr>
                <a:defRPr/>
              </a:pPr>
              <a:t>2/23/2022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5" name="Slide Number Placeholder 5"/>
          <p:cNvSpPr>
            <a:spLocks noGrp="1"/>
          </p:cNvSpPr>
          <p:nvPr>
            <p:ph type="sldNum" sz="quarter" idx="12"/>
          </p:nvPr>
        </p:nvSpPr>
        <p:spPr/>
        <p:txBody>
          <a:bodyPr/>
          <a:lstStyle>
            <a:lvl1pPr>
              <a:defRPr/>
            </a:lvl1pPr>
          </a:lstStyle>
          <a:p>
            <a:pPr>
              <a:defRPr/>
            </a:pPr>
            <a:fld id="{CC6B1EBB-3873-41C6-827F-9479DE6619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31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9383C5-B364-4C1C-AF7A-BC212789FBB2}" type="datetime1">
              <a:rPr lang="en-US">
                <a:solidFill>
                  <a:prstClr val="black">
                    <a:tint val="75000"/>
                  </a:prstClr>
                </a:solidFill>
              </a:rPr>
              <a:pPr>
                <a:defRPr/>
              </a:pPr>
              <a:t>2/23/2022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4" name="Slide Number Placeholder 5"/>
          <p:cNvSpPr>
            <a:spLocks noGrp="1"/>
          </p:cNvSpPr>
          <p:nvPr>
            <p:ph type="sldNum" sz="quarter" idx="12"/>
          </p:nvPr>
        </p:nvSpPr>
        <p:spPr/>
        <p:txBody>
          <a:bodyPr/>
          <a:lstStyle>
            <a:lvl1pPr>
              <a:defRPr/>
            </a:lvl1pPr>
          </a:lstStyle>
          <a:p>
            <a:pPr>
              <a:defRPr/>
            </a:pPr>
            <a:fld id="{6286A43E-18A1-4E21-AA24-C4414DA1E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105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B27377-46A8-4027-AEDB-C5781A4AB0C9}" type="datetime1">
              <a:rPr lang="en-US">
                <a:solidFill>
                  <a:prstClr val="black">
                    <a:tint val="75000"/>
                  </a:prstClr>
                </a:solidFill>
              </a:rPr>
              <a:pPr>
                <a:defRPr/>
              </a:pPr>
              <a:t>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7" name="Slide Number Placeholder 5"/>
          <p:cNvSpPr>
            <a:spLocks noGrp="1"/>
          </p:cNvSpPr>
          <p:nvPr>
            <p:ph type="sldNum" sz="quarter" idx="12"/>
          </p:nvPr>
        </p:nvSpPr>
        <p:spPr/>
        <p:txBody>
          <a:bodyPr/>
          <a:lstStyle>
            <a:lvl1pPr>
              <a:defRPr/>
            </a:lvl1pPr>
          </a:lstStyle>
          <a:p>
            <a:pPr>
              <a:defRPr/>
            </a:pPr>
            <a:fld id="{CB8768AE-F208-409D-B2C9-964A33543D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764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A026E1-973F-4930-B6E1-BD6E97956F89}" type="datetime1">
              <a:rPr lang="en-US">
                <a:solidFill>
                  <a:prstClr val="black">
                    <a:tint val="75000"/>
                  </a:prstClr>
                </a:solidFill>
              </a:rPr>
              <a:pPr>
                <a:defRPr/>
              </a:pPr>
              <a:t>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Building Envelope as a Design Statement</a:t>
            </a:r>
          </a:p>
        </p:txBody>
      </p:sp>
      <p:sp>
        <p:nvSpPr>
          <p:cNvPr id="7" name="Slide Number Placeholder 5"/>
          <p:cNvSpPr>
            <a:spLocks noGrp="1"/>
          </p:cNvSpPr>
          <p:nvPr>
            <p:ph type="sldNum" sz="quarter" idx="12"/>
          </p:nvPr>
        </p:nvSpPr>
        <p:spPr/>
        <p:txBody>
          <a:bodyPr/>
          <a:lstStyle>
            <a:lvl1pPr>
              <a:defRPr/>
            </a:lvl1pPr>
          </a:lstStyle>
          <a:p>
            <a:pPr>
              <a:defRPr/>
            </a:pPr>
            <a:fld id="{05409B18-C819-4F62-A202-C24B5A6F4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eaLnBrk="0" fontAlgn="base" hangingPunct="0">
              <a:spcBef>
                <a:spcPct val="0"/>
              </a:spcBef>
              <a:spcAft>
                <a:spcPct val="0"/>
              </a:spcAft>
              <a:defRPr/>
            </a:pPr>
            <a:fld id="{811318F5-03F1-493D-9146-9F729E73FC41}" type="datetime1">
              <a:rPr lang="en-US" smtClean="0">
                <a:solidFill>
                  <a:prstClr val="black">
                    <a:tint val="75000"/>
                  </a:prstClr>
                </a:solidFill>
              </a:rPr>
              <a:pPr defTabSz="914377" eaLnBrk="0" fontAlgn="base" hangingPunct="0">
                <a:spcBef>
                  <a:spcPct val="0"/>
                </a:spcBef>
                <a:spcAft>
                  <a:spcPct val="0"/>
                </a:spcAft>
                <a:defRPr/>
              </a:pPr>
              <a:t>2/23/2022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eaLnBrk="0" fontAlgn="base" hangingPunct="0">
              <a:spcBef>
                <a:spcPct val="0"/>
              </a:spcBef>
              <a:spcAft>
                <a:spcPct val="0"/>
              </a:spcAft>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eaLnBrk="0" fontAlgn="base" hangingPunct="0">
              <a:spcBef>
                <a:spcPct val="0"/>
              </a:spcBef>
              <a:spcAft>
                <a:spcPct val="0"/>
              </a:spcAft>
              <a:defRPr/>
            </a:pPr>
            <a:fld id="{BEBB7C85-EA4F-4EE8-8957-0EF349D9E860}" type="slidenum">
              <a:rPr lang="en-US" smtClean="0">
                <a:solidFill>
                  <a:prstClr val="black">
                    <a:tint val="75000"/>
                  </a:prstClr>
                </a:solidFill>
              </a:rPr>
              <a:pPr defTabSz="914377"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786972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eaLnBrk="0" fontAlgn="base" hangingPunct="0">
              <a:spcBef>
                <a:spcPct val="0"/>
              </a:spcBef>
              <a:spcAft>
                <a:spcPct val="0"/>
              </a:spcAft>
              <a:defRPr/>
            </a:pPr>
            <a:fld id="{811318F5-03F1-493D-9146-9F729E73FC41}" type="datetime1">
              <a:rPr lang="en-US" smtClean="0">
                <a:solidFill>
                  <a:prstClr val="black">
                    <a:tint val="75000"/>
                  </a:prstClr>
                </a:solidFill>
              </a:rPr>
              <a:pPr defTabSz="914377" eaLnBrk="0" fontAlgn="base" hangingPunct="0">
                <a:spcBef>
                  <a:spcPct val="0"/>
                </a:spcBef>
                <a:spcAft>
                  <a:spcPct val="0"/>
                </a:spcAft>
                <a:defRPr/>
              </a:pPr>
              <a:t>2/23/2022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eaLnBrk="0" fontAlgn="base" hangingPunct="0">
              <a:spcBef>
                <a:spcPct val="0"/>
              </a:spcBef>
              <a:spcAft>
                <a:spcPct val="0"/>
              </a:spcAft>
              <a:defRPr/>
            </a:pPr>
            <a:r>
              <a:rPr lang="en-US">
                <a:solidFill>
                  <a:prstClr val="black">
                    <a:tint val="75000"/>
                  </a:prstClr>
                </a:solidFill>
              </a:rPr>
              <a:t>Building Envelope as a Design Statement</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eaLnBrk="0" fontAlgn="base" hangingPunct="0">
              <a:spcBef>
                <a:spcPct val="0"/>
              </a:spcBef>
              <a:spcAft>
                <a:spcPct val="0"/>
              </a:spcAft>
              <a:defRPr/>
            </a:pPr>
            <a:fld id="{BEBB7C85-EA4F-4EE8-8957-0EF349D9E860}" type="slidenum">
              <a:rPr lang="en-US" smtClean="0">
                <a:solidFill>
                  <a:prstClr val="black">
                    <a:tint val="75000"/>
                  </a:prstClr>
                </a:solidFill>
              </a:rPr>
              <a:pPr defTabSz="914377"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759573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2/23/2022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086881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77CFE0-6362-439C-AEF5-1E2E176699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24" y="-9427"/>
            <a:ext cx="1221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7AFC6AA-C1B0-472D-BF7C-868750B14D3C}"/>
              </a:ext>
            </a:extLst>
          </p:cNvPr>
          <p:cNvSpPr/>
          <p:nvPr/>
        </p:nvSpPr>
        <p:spPr>
          <a:xfrm>
            <a:off x="-20960" y="-109934"/>
            <a:ext cx="12212960" cy="6958507"/>
          </a:xfrm>
          <a:prstGeom prst="rect">
            <a:avLst/>
          </a:prstGeom>
          <a:gradFill flip="none" rotWithShape="1">
            <a:gsLst>
              <a:gs pos="0">
                <a:schemeClr val="tx1"/>
              </a:gs>
              <a:gs pos="25000">
                <a:schemeClr val="tx1">
                  <a:alpha val="54000"/>
                </a:schemeClr>
              </a:gs>
              <a:gs pos="87000">
                <a:schemeClr val="bg1">
                  <a:alpha val="4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gradFill flip="none" rotWithShape="1">
                <a:gsLst>
                  <a:gs pos="44000">
                    <a:schemeClr val="tx1"/>
                  </a:gs>
                  <a:gs pos="11000">
                    <a:schemeClr val="tx1"/>
                  </a:gs>
                  <a:gs pos="21000">
                    <a:schemeClr val="tx1"/>
                  </a:gs>
                  <a:gs pos="57000">
                    <a:schemeClr val="tx1"/>
                  </a:gs>
                </a:gsLst>
                <a:lin ang="2700000" scaled="1"/>
                <a:tileRect/>
              </a:gradFill>
            </a:endParaRPr>
          </a:p>
        </p:txBody>
      </p:sp>
      <p:sp>
        <p:nvSpPr>
          <p:cNvPr id="2" name="Title 1"/>
          <p:cNvSpPr>
            <a:spLocks noGrp="1"/>
          </p:cNvSpPr>
          <p:nvPr>
            <p:ph type="ctrTitle"/>
          </p:nvPr>
        </p:nvSpPr>
        <p:spPr>
          <a:xfrm>
            <a:off x="722447" y="2022175"/>
            <a:ext cx="11332724" cy="895029"/>
          </a:xfrm>
          <a:noFill/>
        </p:spPr>
        <p:txBody>
          <a:bodyPr>
            <a:normAutofit fontScale="90000"/>
          </a:bodyPr>
          <a:lstStyle/>
          <a:p>
            <a:pPr algn="ctr"/>
            <a:r>
              <a:rPr lang="en-US" sz="5400" b="1" dirty="0">
                <a:ln w="19050" cmpd="sng">
                  <a:solidFill>
                    <a:schemeClr val="bg1"/>
                  </a:solidFill>
                </a:ln>
                <a:solidFill>
                  <a:schemeClr val="accent1">
                    <a:lumMod val="50000"/>
                  </a:schemeClr>
                </a:solidFill>
                <a:effectLst>
                  <a:outerShdw blurRad="50800" dist="50800" dir="2700000" algn="ctr" rotWithShape="0">
                    <a:schemeClr val="bg1"/>
                  </a:outerShdw>
                </a:effectLst>
              </a:rPr>
              <a:t>MODERN ENGINEERING GROUP</a:t>
            </a:r>
            <a:endParaRPr lang="en-GB" sz="5400" b="1" dirty="0">
              <a:ln w="19050" cmpd="sng">
                <a:solidFill>
                  <a:schemeClr val="bg1"/>
                </a:solidFill>
              </a:ln>
              <a:solidFill>
                <a:schemeClr val="accent1">
                  <a:lumMod val="50000"/>
                </a:schemeClr>
              </a:solidFill>
              <a:effectLst>
                <a:outerShdw blurRad="50800" dist="50800" dir="2700000" algn="ctr" rotWithShape="0">
                  <a:schemeClr val="bg1"/>
                </a:outerShdw>
              </a:effectLst>
            </a:endParaRPr>
          </a:p>
        </p:txBody>
      </p:sp>
      <p:sp>
        <p:nvSpPr>
          <p:cNvPr id="3" name="Subtitle 2"/>
          <p:cNvSpPr>
            <a:spLocks noGrp="1"/>
          </p:cNvSpPr>
          <p:nvPr>
            <p:ph type="subTitle" idx="1"/>
          </p:nvPr>
        </p:nvSpPr>
        <p:spPr>
          <a:xfrm>
            <a:off x="3739805" y="3611167"/>
            <a:ext cx="5298008" cy="1598447"/>
          </a:xfrm>
        </p:spPr>
        <p:txBody>
          <a:bodyPr>
            <a:noAutofit/>
          </a:bodyPr>
          <a:lstStyle/>
          <a:p>
            <a:pPr algn="ctr">
              <a:lnSpc>
                <a:spcPct val="100000"/>
              </a:lnSpc>
              <a:defRPr/>
            </a:pPr>
            <a:r>
              <a:rPr lang="en-US" b="1" dirty="0">
                <a:solidFill>
                  <a:schemeClr val="bg1"/>
                </a:solidFill>
                <a:effectLst>
                  <a:outerShdw blurRad="38100" dist="38100" dir="2700000" algn="tl">
                    <a:srgbClr val="000000">
                      <a:alpha val="43137"/>
                    </a:srgbClr>
                  </a:outerShdw>
                </a:effectLst>
              </a:rPr>
              <a:t>Established By</a:t>
            </a:r>
          </a:p>
          <a:p>
            <a:pPr algn="ctr">
              <a:lnSpc>
                <a:spcPct val="100000"/>
              </a:lnSpc>
              <a:defRPr/>
            </a:pPr>
            <a:r>
              <a:rPr lang="en-US" sz="3600" b="1" dirty="0">
                <a:solidFill>
                  <a:schemeClr val="bg1"/>
                </a:solidFill>
                <a:effectLst>
                  <a:outerShdw blurRad="38100" dist="38100" dir="2700000" algn="tl">
                    <a:srgbClr val="000000">
                      <a:alpha val="43137"/>
                    </a:srgbClr>
                  </a:outerShdw>
                </a:effectLst>
              </a:rPr>
              <a:t>Dr.: ADEL ANWAR EID </a:t>
            </a:r>
          </a:p>
          <a:p>
            <a:pPr algn="ctr">
              <a:lnSpc>
                <a:spcPct val="100000"/>
              </a:lnSpc>
              <a:defRPr/>
            </a:pPr>
            <a:r>
              <a:rPr lang="en-US" dirty="0">
                <a:solidFill>
                  <a:schemeClr val="bg1"/>
                </a:solidFill>
                <a:effectLst>
                  <a:outerShdw blurRad="38100" dist="38100" dir="2700000" algn="tl">
                    <a:srgbClr val="000000">
                      <a:alpha val="43137"/>
                    </a:srgbClr>
                  </a:outerShdw>
                </a:effectLst>
              </a:rPr>
              <a:t>DBA, B.Sc., AVS, C-Eng. 2002/2</a:t>
            </a:r>
          </a:p>
        </p:txBody>
      </p:sp>
      <p:grpSp>
        <p:nvGrpSpPr>
          <p:cNvPr id="9" name="Group 7">
            <a:extLst>
              <a:ext uri="{FF2B5EF4-FFF2-40B4-BE49-F238E27FC236}">
                <a16:creationId xmlns:a16="http://schemas.microsoft.com/office/drawing/2014/main" id="{B43C26A4-495F-4967-A36F-D89463BC5EE6}"/>
              </a:ext>
            </a:extLst>
          </p:cNvPr>
          <p:cNvGrpSpPr>
            <a:grpSpLocks/>
          </p:cNvGrpSpPr>
          <p:nvPr/>
        </p:nvGrpSpPr>
        <p:grpSpPr bwMode="auto">
          <a:xfrm>
            <a:off x="5493569" y="5624676"/>
            <a:ext cx="1795463" cy="668337"/>
            <a:chOff x="2971800" y="3429000"/>
            <a:chExt cx="3229953" cy="1241050"/>
          </a:xfrm>
        </p:grpSpPr>
        <p:pic>
          <p:nvPicPr>
            <p:cNvPr id="10" name="Picture 3" descr="C:\Users\mostafa_darwish\Desktop\Untitled-1.png">
              <a:extLst>
                <a:ext uri="{FF2B5EF4-FFF2-40B4-BE49-F238E27FC236}">
                  <a16:creationId xmlns:a16="http://schemas.microsoft.com/office/drawing/2014/main" id="{B236D947-3B74-4F8F-9DDC-530ABAD2EE87}"/>
                </a:ext>
              </a:extLst>
            </p:cNvPr>
            <p:cNvPicPr>
              <a:picLocks noChangeAspect="1" noChangeArrowheads="1"/>
            </p:cNvPicPr>
            <p:nvPr/>
          </p:nvPicPr>
          <p:blipFill>
            <a:blip r:embed="rId3">
              <a:lum bright="90000"/>
              <a:extLst>
                <a:ext uri="{28A0092B-C50C-407E-A947-70E740481C1C}">
                  <a14:useLocalDpi xmlns:a14="http://schemas.microsoft.com/office/drawing/2010/main" val="0"/>
                </a:ext>
              </a:extLst>
            </a:blip>
            <a:srcRect/>
            <a:stretch>
              <a:fillRect/>
            </a:stretch>
          </p:blipFill>
          <p:spPr bwMode="auto">
            <a:xfrm>
              <a:off x="2980765" y="3460375"/>
              <a:ext cx="322098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mostafa_darwish\Desktop\Untitled-1.png">
              <a:extLst>
                <a:ext uri="{FF2B5EF4-FFF2-40B4-BE49-F238E27FC236}">
                  <a16:creationId xmlns:a16="http://schemas.microsoft.com/office/drawing/2014/main" id="{680C1F8D-BB8D-4EE6-9E0F-E83C48F9B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429000"/>
              <a:ext cx="322098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76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dirty="0">
                <a:solidFill>
                  <a:prstClr val="white"/>
                </a:solidFill>
              </a:endParaRPr>
            </a:p>
          </p:txBody>
        </p:sp>
      </p:grpSp>
      <p:sp>
        <p:nvSpPr>
          <p:cNvPr id="8" name="Rectangle 17"/>
          <p:cNvSpPr>
            <a:spLocks noChangeArrowheads="1"/>
          </p:cNvSpPr>
          <p:nvPr/>
        </p:nvSpPr>
        <p:spPr bwMode="auto">
          <a:xfrm>
            <a:off x="509623" y="1425707"/>
            <a:ext cx="112029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We aspire to be a progressive leader in the construction industry and to continuously improve the way our engineering is delivered worldwide.</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9" name="Rectangle 8"/>
          <p:cNvSpPr/>
          <p:nvPr/>
        </p:nvSpPr>
        <p:spPr>
          <a:xfrm>
            <a:off x="498438" y="451984"/>
            <a:ext cx="2872646" cy="769441"/>
          </a:xfrm>
          <a:prstGeom prst="rect">
            <a:avLst/>
          </a:prstGeom>
        </p:spPr>
        <p:txBody>
          <a:bodyPr wrap="none">
            <a:spAutoFit/>
          </a:bodyPr>
          <a:lstStyle/>
          <a:p>
            <a:pPr algn="just"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Vision</a:t>
            </a:r>
          </a:p>
        </p:txBody>
      </p:sp>
      <p:pic>
        <p:nvPicPr>
          <p:cNvPr id="1026" name="Picture 2" descr="Abc Bank Egypt"/>
          <p:cNvPicPr>
            <a:picLocks noChangeAspect="1" noChangeArrowheads="1"/>
          </p:cNvPicPr>
          <p:nvPr/>
        </p:nvPicPr>
        <p:blipFill rotWithShape="1">
          <a:blip r:embed="rId4">
            <a:extLst>
              <a:ext uri="{28A0092B-C50C-407E-A947-70E740481C1C}">
                <a14:useLocalDpi xmlns:a14="http://schemas.microsoft.com/office/drawing/2010/main" val="0"/>
              </a:ext>
            </a:extLst>
          </a:blip>
          <a:srcRect l="7017" t="13140" r="24242" b="14485"/>
          <a:stretch/>
        </p:blipFill>
        <p:spPr bwMode="auto">
          <a:xfrm>
            <a:off x="6701063" y="2783840"/>
            <a:ext cx="4861019" cy="3413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C Bank Egypt New HQ – Redcon Constr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01" y="2783841"/>
            <a:ext cx="6078089" cy="3388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1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403" t="7088" r="20506" b="23012"/>
          <a:stretch/>
        </p:blipFill>
        <p:spPr>
          <a:xfrm>
            <a:off x="0" y="-45720"/>
            <a:ext cx="12192000" cy="6903720"/>
          </a:xfrm>
          <a:prstGeom prst="rect">
            <a:avLst/>
          </a:prstGeom>
        </p:spPr>
      </p:pic>
      <p:sp>
        <p:nvSpPr>
          <p:cNvPr id="4" name="Rectangle 3"/>
          <p:cNvSpPr/>
          <p:nvPr/>
        </p:nvSpPr>
        <p:spPr>
          <a:xfrm>
            <a:off x="3764756" y="5511824"/>
            <a:ext cx="7017552" cy="830997"/>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SCOPE OF SERVICES</a:t>
            </a:r>
          </a:p>
        </p:txBody>
      </p:sp>
    </p:spTree>
    <p:extLst>
      <p:ext uri="{BB962C8B-B14F-4D97-AF65-F5344CB8AC3E}">
        <p14:creationId xmlns:p14="http://schemas.microsoft.com/office/powerpoint/2010/main" val="324649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dirty="0">
                <a:solidFill>
                  <a:prstClr val="white"/>
                </a:solidFill>
              </a:endParaRPr>
            </a:p>
          </p:txBody>
        </p:sp>
      </p:grpSp>
      <p:sp>
        <p:nvSpPr>
          <p:cNvPr id="8" name="Rectangle 17"/>
          <p:cNvSpPr>
            <a:spLocks noChangeArrowheads="1"/>
          </p:cNvSpPr>
          <p:nvPr/>
        </p:nvSpPr>
        <p:spPr bwMode="auto">
          <a:xfrm>
            <a:off x="528640" y="1221423"/>
            <a:ext cx="11133137" cy="572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Engineering Consultants concern themselves with everything to do with a building's external envelope above ground level. Such as: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Cladding “aluminum, composite panel, GRP, GRG, GRC, terracotta, HPL, brass &amp; bronze, solid surface, textile membrane, EIFS, wood cladding &amp; ETFE”.</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Curtain wall “Conventional, structural glazing, &amp; unitized”.</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Stonework “Mechanically fixed, tied by wire, &amp; glued”.</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Glass “Frameless, Spider systems “.</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Masonry “rated, non-rated, &amp; cladding”.</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Roofing systems.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Other finishing materials and cladding types</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9" name="Rectangle 8"/>
          <p:cNvSpPr/>
          <p:nvPr/>
        </p:nvSpPr>
        <p:spPr>
          <a:xfrm>
            <a:off x="498440" y="451984"/>
            <a:ext cx="5670463"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Scope Of Services </a:t>
            </a:r>
          </a:p>
        </p:txBody>
      </p:sp>
    </p:spTree>
    <p:extLst>
      <p:ext uri="{BB962C8B-B14F-4D97-AF65-F5344CB8AC3E}">
        <p14:creationId xmlns:p14="http://schemas.microsoft.com/office/powerpoint/2010/main" val="35085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4"/>
            <a:ext cx="11133137" cy="542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a:t>
            </a:r>
            <a:r>
              <a:rPr lang="en-US" dirty="0">
                <a:solidFill>
                  <a:prstClr val="black"/>
                </a:solidFill>
                <a:latin typeface="Calibri" panose="020F0502020204030204"/>
                <a:ea typeface="Calibri" panose="020F0502020204030204" pitchFamily="34" charset="0"/>
                <a:cs typeface="Arial" panose="020B0604020202020204" pitchFamily="34" charset="0"/>
              </a:rPr>
              <a:t> Engineering Consultants consider the performance of such materials and systems in various respects: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Weather tightness.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Structural behavior.</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Interaction with the primary structure.</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Thermal gains and losses through the façade.</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Occupant comfort and energy efficiency.</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Shading strategies.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Condensation calculations.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Ventilation.</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9" name="Rectangle 8"/>
          <p:cNvSpPr/>
          <p:nvPr/>
        </p:nvSpPr>
        <p:spPr>
          <a:xfrm>
            <a:off x="498440" y="451984"/>
            <a:ext cx="5670463"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Scope Of Services </a:t>
            </a:r>
          </a:p>
        </p:txBody>
      </p:sp>
    </p:spTree>
    <p:extLst>
      <p:ext uri="{BB962C8B-B14F-4D97-AF65-F5344CB8AC3E}">
        <p14:creationId xmlns:p14="http://schemas.microsoft.com/office/powerpoint/2010/main" val="377356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4"/>
            <a:ext cx="11133137" cy="542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a:t>
            </a:r>
            <a:r>
              <a:rPr lang="en-US" dirty="0">
                <a:solidFill>
                  <a:prstClr val="black"/>
                </a:solidFill>
                <a:latin typeface="Calibri" panose="020F0502020204030204"/>
                <a:ea typeface="Calibri" panose="020F0502020204030204" pitchFamily="34" charset="0"/>
                <a:cs typeface="Arial" panose="020B0604020202020204" pitchFamily="34" charset="0"/>
              </a:rPr>
              <a:t> Engineering Consultants consider the performance of such materials and systems in various respects:</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Durability.</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Sustainability.</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Natural light admittance.</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Fire behavior of the building envelope.</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Acoustic performance.</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Safety and serviceability.</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Security.</a:t>
            </a:r>
          </a:p>
          <a:p>
            <a:pPr marL="1371566"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Maintenance and build-ability.</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9" name="Rectangle 8"/>
          <p:cNvSpPr/>
          <p:nvPr/>
        </p:nvSpPr>
        <p:spPr>
          <a:xfrm>
            <a:off x="498440" y="451984"/>
            <a:ext cx="5670463"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Scope Of Services </a:t>
            </a:r>
          </a:p>
        </p:txBody>
      </p:sp>
    </p:spTree>
    <p:extLst>
      <p:ext uri="{BB962C8B-B14F-4D97-AF65-F5344CB8AC3E}">
        <p14:creationId xmlns:p14="http://schemas.microsoft.com/office/powerpoint/2010/main" val="41873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5"/>
            <a:ext cx="11133137"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a:t>
            </a:r>
            <a:r>
              <a:rPr lang="en-US" dirty="0">
                <a:solidFill>
                  <a:prstClr val="black"/>
                </a:solidFill>
                <a:latin typeface="Calibri" panose="020F0502020204030204"/>
                <a:ea typeface="Calibri" panose="020F0502020204030204" pitchFamily="34" charset="0"/>
                <a:cs typeface="Arial" panose="020B0604020202020204" pitchFamily="34" charset="0"/>
              </a:rPr>
              <a:t> Engineering Consultants advice on both existing and new buildings. </a:t>
            </a:r>
          </a:p>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 can be involved in design, working alongside the architect, QS and structural and mechanical engineers, or can work within contracting or manufacturing. </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Alternatively, </a:t>
            </a:r>
            <a:r>
              <a:rPr lang="en-US" b="1" dirty="0">
                <a:solidFill>
                  <a:prstClr val="black"/>
                </a:solidFill>
                <a:latin typeface="Calibri" panose="020F0502020204030204"/>
                <a:ea typeface="Calibri" panose="020F0502020204030204" pitchFamily="34" charset="0"/>
                <a:cs typeface="Arial" panose="020B0604020202020204" pitchFamily="34" charset="0"/>
              </a:rPr>
              <a:t>MEG</a:t>
            </a:r>
            <a:r>
              <a:rPr lang="en-US" dirty="0">
                <a:solidFill>
                  <a:prstClr val="black"/>
                </a:solidFill>
                <a:latin typeface="Calibri" panose="020F0502020204030204"/>
                <a:ea typeface="Calibri" panose="020F0502020204030204" pitchFamily="34" charset="0"/>
                <a:cs typeface="Arial" panose="020B0604020202020204" pitchFamily="34" charset="0"/>
              </a:rPr>
              <a:t>  can be involved in surveying or diagnostic and remedial work as well as involved in research and testing.</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Providing façade consultancy service to varies office buildings in the flourishing business center located in East Cairo at the 90th southern road, owned by banks, major construction companies, or famous local developers in the country.</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9" name="Rectangle 8"/>
          <p:cNvSpPr/>
          <p:nvPr/>
        </p:nvSpPr>
        <p:spPr>
          <a:xfrm>
            <a:off x="498440" y="451984"/>
            <a:ext cx="5670463"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Scope Of Services </a:t>
            </a:r>
          </a:p>
        </p:txBody>
      </p:sp>
    </p:spTree>
    <p:extLst>
      <p:ext uri="{BB962C8B-B14F-4D97-AF65-F5344CB8AC3E}">
        <p14:creationId xmlns:p14="http://schemas.microsoft.com/office/powerpoint/2010/main" val="2542943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639" b="6847"/>
          <a:stretch/>
        </p:blipFill>
        <p:spPr>
          <a:xfrm>
            <a:off x="-1" y="0"/>
            <a:ext cx="12192001" cy="6842760"/>
          </a:xfrm>
          <a:prstGeom prst="rect">
            <a:avLst/>
          </a:prstGeom>
        </p:spPr>
      </p:pic>
      <p:sp>
        <p:nvSpPr>
          <p:cNvPr id="4" name="Rectangle 3"/>
          <p:cNvSpPr/>
          <p:nvPr/>
        </p:nvSpPr>
        <p:spPr>
          <a:xfrm>
            <a:off x="3764756" y="5511823"/>
            <a:ext cx="7017552" cy="830997"/>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FAÇADE ENGINEERING</a:t>
            </a:r>
          </a:p>
        </p:txBody>
      </p:sp>
    </p:spTree>
    <p:extLst>
      <p:ext uri="{BB962C8B-B14F-4D97-AF65-F5344CB8AC3E}">
        <p14:creationId xmlns:p14="http://schemas.microsoft.com/office/powerpoint/2010/main" val="368232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9" name="Rectangle 8"/>
          <p:cNvSpPr/>
          <p:nvPr/>
        </p:nvSpPr>
        <p:spPr>
          <a:xfrm>
            <a:off x="498439" y="451984"/>
            <a:ext cx="4697568"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Facade Engineering</a:t>
            </a:r>
          </a:p>
        </p:txBody>
      </p:sp>
      <p:sp>
        <p:nvSpPr>
          <p:cNvPr id="14" name="Rectangle 13"/>
          <p:cNvSpPr/>
          <p:nvPr/>
        </p:nvSpPr>
        <p:spPr>
          <a:xfrm>
            <a:off x="2938463" y="5854701"/>
            <a:ext cx="7785100" cy="369332"/>
          </a:xfrm>
          <a:prstGeom prst="rect">
            <a:avLst/>
          </a:prstGeom>
        </p:spPr>
        <p:txBody>
          <a:bodyPr>
            <a:spAutoFit/>
          </a:bodyPr>
          <a:lstStyle/>
          <a:p>
            <a:pPr>
              <a:defRPr/>
            </a:pPr>
            <a:r>
              <a:rPr lang="en-US" dirty="0">
                <a:effectLst>
                  <a:outerShdw blurRad="38100" dist="38100" dir="2700000" algn="tl">
                    <a:srgbClr val="000000">
                      <a:alpha val="43137"/>
                    </a:srgbClr>
                  </a:outerShdw>
                </a:effectLst>
              </a:rPr>
              <a:t>The Chartered Institution of Building Services Engineers  (</a:t>
            </a:r>
            <a:r>
              <a:rPr lang="en-US" dirty="0" err="1">
                <a:effectLst>
                  <a:outerShdw blurRad="38100" dist="38100" dir="2700000" algn="tl">
                    <a:srgbClr val="000000">
                      <a:alpha val="43137"/>
                    </a:srgbClr>
                  </a:outerShdw>
                </a:effectLst>
              </a:rPr>
              <a:t>CIBSE</a:t>
            </a:r>
            <a:r>
              <a:rPr lang="en-US" dirty="0">
                <a:effectLst>
                  <a:outerShdw blurRad="38100" dist="38100" dir="2700000" algn="tl">
                    <a:srgbClr val="000000">
                      <a:alpha val="43137"/>
                    </a:srgbClr>
                  </a:outerShdw>
                </a:effectLst>
              </a:rPr>
              <a:t>)</a:t>
            </a:r>
          </a:p>
        </p:txBody>
      </p:sp>
      <p:pic>
        <p:nvPicPr>
          <p:cNvPr id="15" name="Picture 14"/>
          <p:cNvPicPr>
            <a:picLocks noChangeAspect="1"/>
          </p:cNvPicPr>
          <p:nvPr/>
        </p:nvPicPr>
        <p:blipFill rotWithShape="1">
          <a:blip r:embed="rId4"/>
          <a:srcRect b="11245"/>
          <a:stretch/>
        </p:blipFill>
        <p:spPr>
          <a:xfrm>
            <a:off x="9015416" y="3541713"/>
            <a:ext cx="2397125" cy="2652712"/>
          </a:xfrm>
          <a:prstGeom prst="rect">
            <a:avLst/>
          </a:prstGeom>
          <a:effectLst>
            <a:outerShdw blurRad="50800" dist="50800" dir="5400000" algn="ctr" rotWithShape="0">
              <a:schemeClr val="tx1"/>
            </a:outerShdw>
          </a:effectLst>
        </p:spPr>
      </p:pic>
      <p:sp>
        <p:nvSpPr>
          <p:cNvPr id="16" name="Rectangle 3"/>
          <p:cNvSpPr>
            <a:spLocks noChangeArrowheads="1"/>
          </p:cNvSpPr>
          <p:nvPr/>
        </p:nvSpPr>
        <p:spPr bwMode="auto">
          <a:xfrm>
            <a:off x="971551" y="1538290"/>
            <a:ext cx="10440988" cy="3362459"/>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spcAft>
                <a:spcPts val="1475"/>
              </a:spcAft>
              <a:buClrTx/>
              <a:buSzTx/>
              <a:buNone/>
              <a:defRPr/>
            </a:pPr>
            <a:r>
              <a:rPr lang="en-US" sz="4000" b="1" i="1" dirty="0">
                <a:solidFill>
                  <a:schemeClr val="bg1"/>
                </a:solidFill>
                <a:effectLst>
                  <a:outerShdw blurRad="38100" dist="38100" dir="2700000" algn="tl">
                    <a:srgbClr val="000000">
                      <a:alpha val="43137"/>
                    </a:srgbClr>
                  </a:outerShdw>
                </a:effectLst>
                <a:cs typeface="Times New Roman" panose="02020603050405020304" pitchFamily="18" charset="0"/>
              </a:rPr>
              <a:t>Façade Engineering is the </a:t>
            </a:r>
            <a:r>
              <a:rPr lang="en-US" sz="4000" b="1" i="1" dirty="0">
                <a:solidFill>
                  <a:srgbClr val="FF0000"/>
                </a:solidFill>
                <a:effectLst>
                  <a:outerShdw blurRad="38100" dist="38100" dir="2700000" algn="tl">
                    <a:srgbClr val="000000">
                      <a:alpha val="43137"/>
                    </a:srgbClr>
                  </a:outerShdw>
                </a:effectLst>
                <a:cs typeface="Times New Roman" panose="02020603050405020304" pitchFamily="18" charset="0"/>
              </a:rPr>
              <a:t>art</a:t>
            </a:r>
            <a:r>
              <a:rPr lang="en-US" sz="4000" b="1" i="1" dirty="0">
                <a:solidFill>
                  <a:schemeClr val="bg1"/>
                </a:solidFill>
                <a:effectLst>
                  <a:outerShdw blurRad="38100" dist="38100" dir="2700000" algn="tl">
                    <a:srgbClr val="000000">
                      <a:alpha val="43137"/>
                    </a:srgbClr>
                  </a:outerShdw>
                </a:effectLst>
                <a:cs typeface="Times New Roman" panose="02020603050405020304" pitchFamily="18" charset="0"/>
              </a:rPr>
              <a:t> of resolving </a:t>
            </a:r>
            <a:r>
              <a:rPr lang="en-US" sz="4000" b="1" i="1" dirty="0">
                <a:solidFill>
                  <a:srgbClr val="FF0000"/>
                </a:solidFill>
                <a:effectLst>
                  <a:outerShdw blurRad="38100" dist="38100" dir="2700000" algn="tl">
                    <a:srgbClr val="000000">
                      <a:alpha val="43137"/>
                    </a:srgbClr>
                  </a:outerShdw>
                </a:effectLst>
                <a:cs typeface="Times New Roman" panose="02020603050405020304" pitchFamily="18" charset="0"/>
              </a:rPr>
              <a:t>aesthetic</a:t>
            </a:r>
            <a:r>
              <a:rPr lang="en-US" sz="4000" b="1" i="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cs typeface="Times New Roman" panose="02020603050405020304" pitchFamily="18" charset="0"/>
              </a:rPr>
              <a:t>environmental</a:t>
            </a:r>
            <a:r>
              <a:rPr lang="en-US" sz="4000" b="1" i="1" dirty="0">
                <a:solidFill>
                  <a:schemeClr val="bg1"/>
                </a:solidFill>
                <a:effectLst>
                  <a:outerShdw blurRad="38100" dist="38100" dir="2700000" algn="tl">
                    <a:srgbClr val="000000">
                      <a:alpha val="43137"/>
                    </a:srgbClr>
                  </a:outerShdw>
                </a:effectLst>
                <a:cs typeface="Times New Roman" panose="02020603050405020304" pitchFamily="18" charset="0"/>
              </a:rPr>
              <a:t> and </a:t>
            </a:r>
            <a:r>
              <a:rPr lang="en-US" sz="4000" b="1" i="1" dirty="0">
                <a:solidFill>
                  <a:srgbClr val="FF0000"/>
                </a:solidFill>
                <a:effectLst>
                  <a:outerShdw blurRad="38100" dist="38100" dir="2700000" algn="tl">
                    <a:srgbClr val="000000">
                      <a:alpha val="43137"/>
                    </a:srgbClr>
                  </a:outerShdw>
                </a:effectLst>
                <a:cs typeface="Times New Roman" panose="02020603050405020304" pitchFamily="18" charset="0"/>
              </a:rPr>
              <a:t>structural </a:t>
            </a:r>
            <a:r>
              <a:rPr lang="en-US" sz="4000" b="1" i="1" dirty="0">
                <a:solidFill>
                  <a:schemeClr val="bg1"/>
                </a:solidFill>
                <a:effectLst>
                  <a:outerShdw blurRad="38100" dist="38100" dir="2700000" algn="tl">
                    <a:srgbClr val="000000">
                      <a:alpha val="43137"/>
                    </a:srgbClr>
                  </a:outerShdw>
                </a:effectLst>
                <a:cs typeface="Times New Roman" panose="02020603050405020304" pitchFamily="18" charset="0"/>
              </a:rPr>
              <a:t>issues to achieve the </a:t>
            </a:r>
            <a:r>
              <a:rPr lang="en-US" sz="4000" b="1" i="1" dirty="0">
                <a:solidFill>
                  <a:srgbClr val="FF0000"/>
                </a:solidFill>
                <a:effectLst>
                  <a:outerShdw blurRad="38100" dist="38100" dir="2700000" algn="tl">
                    <a:srgbClr val="000000">
                      <a:alpha val="43137"/>
                    </a:srgbClr>
                  </a:outerShdw>
                </a:effectLst>
                <a:cs typeface="Times New Roman" panose="02020603050405020304" pitchFamily="18" charset="0"/>
              </a:rPr>
              <a:t>enclosure of habitable space</a:t>
            </a:r>
            <a:r>
              <a:rPr lang="en-US" sz="4000" b="1" i="1" dirty="0">
                <a:solidFill>
                  <a:schemeClr val="bg1"/>
                </a:solidFill>
                <a:effectLst>
                  <a:outerShdw blurRad="38100" dist="38100" dir="2700000" algn="tl">
                    <a:srgbClr val="000000">
                      <a:alpha val="43137"/>
                    </a:srgbClr>
                  </a:outerShdw>
                </a:effectLst>
                <a:cs typeface="Times New Roman" panose="02020603050405020304" pitchFamily="18" charset="0"/>
              </a:rPr>
              <a:t>.</a:t>
            </a:r>
            <a:r>
              <a:rPr lang="en-US" sz="4000" i="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p>
          <a:p>
            <a:pPr>
              <a:spcBef>
                <a:spcPct val="0"/>
              </a:spcBef>
              <a:spcAft>
                <a:spcPts val="1475"/>
              </a:spcAft>
              <a:buClrTx/>
              <a:buSzTx/>
              <a:buNone/>
              <a:defRPr/>
            </a:pPr>
            <a:r>
              <a:rPr lang="en-US" sz="4000" i="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r>
              <a:rPr lang="en-US" sz="2000" i="1" dirty="0">
                <a:solidFill>
                  <a:schemeClr val="bg1"/>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Façade Engineering Society</a:t>
            </a:r>
            <a:endParaRPr lang="en-US" dirty="0">
              <a:solidFill>
                <a:srgbClr val="00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25254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3"/>
            <a:ext cx="11133137" cy="50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The façade or exterior envelope of a building is the element that makes the internal space habitable, it acts as a filter allowing in beneficial elements of the external climate in whilst providing a barrier to those less desirable elements. </a:t>
            </a:r>
            <a:r>
              <a:rPr lang="en-US" b="1" dirty="0">
                <a:solidFill>
                  <a:prstClr val="black"/>
                </a:solidFill>
                <a:latin typeface="Calibri" panose="020F0502020204030204"/>
                <a:ea typeface="Calibri" panose="020F0502020204030204" pitchFamily="34" charset="0"/>
                <a:cs typeface="Arial" panose="020B0604020202020204" pitchFamily="34" charset="0"/>
              </a:rPr>
              <a:t>It is often considered to be the highest risk of any project.</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Every curtain wall job should have an independent specialist consultant on board. The contractor’s guarantee is valid for at most 10 years, while the owners needs a system which is going to perform properly and look good for at least 30 years. </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Premature curtain wall failure means premature building replacement and huge consequential economic loss.  That is why prudent clients always seeks </a:t>
            </a: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consulting firm with their consulting team. </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697568"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Facade Engineering</a:t>
            </a:r>
          </a:p>
        </p:txBody>
      </p:sp>
    </p:spTree>
    <p:extLst>
      <p:ext uri="{BB962C8B-B14F-4D97-AF65-F5344CB8AC3E}">
        <p14:creationId xmlns:p14="http://schemas.microsoft.com/office/powerpoint/2010/main" val="323792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3"/>
            <a:ext cx="11133137" cy="50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Site operations are a core strength of MEG</a:t>
            </a:r>
            <a:r>
              <a:rPr lang="en-US" dirty="0">
                <a:solidFill>
                  <a:prstClr val="black"/>
                </a:solidFill>
                <a:latin typeface="Calibri" panose="020F0502020204030204"/>
                <a:ea typeface="Calibri" panose="020F0502020204030204" pitchFamily="34" charset="0"/>
                <a:cs typeface="Arial" panose="020B0604020202020204" pitchFamily="34" charset="0"/>
              </a:rPr>
              <a:t>. We develop a custom, comprehensive installation strategy finely tuned to specific project requirements for each new project we undertake. </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Constructability review begins early in the design phase -more often than not before we are actually awarded a project- with facade systems designed to facilitate fabrication and installation, and thereby producing optimum economy. </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Our strategic pairing of lean manufacturing with just-in-time delivery minimizes the impact of the facade system installation on the building site in regards to both site storage and staging requirements; each a vital consideration for the increasingly dense, urban jobsites common today. </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697568"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Facade Engineering</a:t>
            </a:r>
          </a:p>
        </p:txBody>
      </p:sp>
    </p:spTree>
    <p:extLst>
      <p:ext uri="{BB962C8B-B14F-4D97-AF65-F5344CB8AC3E}">
        <p14:creationId xmlns:p14="http://schemas.microsoft.com/office/powerpoint/2010/main" val="248963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74000">
              <a:schemeClr val="tx1"/>
            </a:gs>
            <a:gs pos="83000">
              <a:schemeClr val="tx1"/>
            </a:gs>
            <a:gs pos="100000">
              <a:schemeClr val="tx1"/>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776" y="3164923"/>
            <a:ext cx="4738960" cy="26656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775" y="422843"/>
            <a:ext cx="4738960" cy="2665665"/>
          </a:xfrm>
          <a:prstGeom prst="rect">
            <a:avLst/>
          </a:prstGeom>
        </p:spPr>
      </p:pic>
      <p:sp>
        <p:nvSpPr>
          <p:cNvPr id="2" name="TextBox 1"/>
          <p:cNvSpPr txBox="1"/>
          <p:nvPr/>
        </p:nvSpPr>
        <p:spPr>
          <a:xfrm>
            <a:off x="525463" y="1050804"/>
            <a:ext cx="7406187" cy="5943102"/>
          </a:xfrm>
          <a:prstGeom prst="rect">
            <a:avLst/>
          </a:prstGeom>
          <a:solidFill>
            <a:schemeClr val="tx1">
              <a:alpha val="36000"/>
            </a:schemeClr>
          </a:solidFill>
        </p:spPr>
        <p:txBody>
          <a:bodyPr wrap="square">
            <a:spAutoFit/>
          </a:bodyPr>
          <a:lstStyle/>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INTRODUCTION TO OUR FIRM</a:t>
            </a:r>
          </a:p>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MEG MISSION</a:t>
            </a:r>
          </a:p>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MEG VISION</a:t>
            </a:r>
          </a:p>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SCOPE OF SERVICES</a:t>
            </a:r>
          </a:p>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FAÇADE ENGINEERING</a:t>
            </a:r>
          </a:p>
          <a:p>
            <a:pPr marL="688957" indent="-400041">
              <a:lnSpc>
                <a:spcPct val="150000"/>
              </a:lnSpc>
              <a:buFont typeface="+mj-lt"/>
              <a:buAutoNum type="romanUcPeriod"/>
              <a:defRPr/>
            </a:pPr>
            <a:r>
              <a:rPr lang="en-US" sz="1600" dirty="0">
                <a:solidFill>
                  <a:schemeClr val="bg1"/>
                </a:solidFill>
                <a:effectLst>
                  <a:outerShdw blurRad="38100" dist="38100" dir="2700000" algn="tl">
                    <a:srgbClr val="000000">
                      <a:alpha val="43137"/>
                    </a:srgbClr>
                  </a:outerShdw>
                </a:effectLst>
              </a:rPr>
              <a:t>Contributed Values To The Project</a:t>
            </a:r>
          </a:p>
          <a:p>
            <a:pPr marL="688957" indent="-400041">
              <a:lnSpc>
                <a:spcPct val="150000"/>
              </a:lnSpc>
              <a:buFont typeface="+mj-lt"/>
              <a:buAutoNum type="romanUcPeriod"/>
              <a:defRPr/>
            </a:pPr>
            <a:r>
              <a:rPr lang="en-US" sz="1600" dirty="0">
                <a:solidFill>
                  <a:schemeClr val="bg1"/>
                </a:solidFill>
                <a:effectLst>
                  <a:outerShdw blurRad="38100" dist="38100" dir="2700000" algn="tl">
                    <a:srgbClr val="000000">
                      <a:alpha val="43137"/>
                    </a:srgbClr>
                  </a:outerShdw>
                </a:effectLst>
              </a:rPr>
              <a:t>Façade Engineer Vs. Design Team</a:t>
            </a:r>
          </a:p>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MEG CORE TEAM</a:t>
            </a:r>
          </a:p>
          <a:p>
            <a:pPr marL="285744" indent="-285744">
              <a:lnSpc>
                <a:spcPct val="150000"/>
              </a:lnSpc>
              <a:buFont typeface="Wingdings" panose="05000000000000000000" pitchFamily="2" charset="2"/>
              <a:buChar char="§"/>
              <a:defRPr/>
            </a:pPr>
            <a:r>
              <a:rPr lang="en-US" sz="2000" dirty="0">
                <a:solidFill>
                  <a:schemeClr val="bg1"/>
                </a:solidFill>
                <a:effectLst>
                  <a:outerShdw blurRad="38100" dist="38100" dir="2700000" algn="tl">
                    <a:srgbClr val="000000">
                      <a:alpha val="43137"/>
                    </a:srgbClr>
                  </a:outerShdw>
                </a:effectLst>
              </a:rPr>
              <a:t>OTHER SERVICES COVERED BY MEG</a:t>
            </a:r>
          </a:p>
          <a:p>
            <a:pPr marL="288918">
              <a:lnSpc>
                <a:spcPct val="150000"/>
              </a:lnSpc>
              <a:defRPr/>
            </a:pPr>
            <a:r>
              <a:rPr lang="en-US" sz="1600" dirty="0">
                <a:solidFill>
                  <a:schemeClr val="bg1"/>
                </a:solidFill>
                <a:effectLst>
                  <a:outerShdw blurRad="38100" dist="38100" dir="2700000" algn="tl">
                    <a:srgbClr val="000000">
                      <a:alpha val="43137"/>
                    </a:srgbClr>
                  </a:outerShdw>
                </a:effectLst>
              </a:rPr>
              <a:t>1- System Providers </a:t>
            </a:r>
          </a:p>
          <a:p>
            <a:pPr marL="288918">
              <a:lnSpc>
                <a:spcPct val="150000"/>
              </a:lnSpc>
              <a:defRPr/>
            </a:pPr>
            <a:r>
              <a:rPr lang="en-US" sz="1600" dirty="0">
                <a:solidFill>
                  <a:schemeClr val="bg1"/>
                </a:solidFill>
                <a:effectLst>
                  <a:outerShdw blurRad="38100" dist="38100" dir="2700000" algn="tl">
                    <a:srgbClr val="000000">
                      <a:alpha val="43137"/>
                    </a:srgbClr>
                  </a:outerShdw>
                </a:effectLst>
              </a:rPr>
              <a:t>2- </a:t>
            </a:r>
            <a:r>
              <a:rPr lang="en-US" sz="1600" b="1" dirty="0">
                <a:solidFill>
                  <a:schemeClr val="bg1"/>
                </a:solidFill>
                <a:effectLst>
                  <a:outerShdw blurRad="38100" dist="38100" dir="2700000" algn="tl">
                    <a:srgbClr val="000000">
                      <a:alpha val="43137"/>
                    </a:srgbClr>
                  </a:outerShdw>
                </a:effectLst>
                <a:latin typeface="Slurp" pitchFamily="2" charset="-128"/>
                <a:ea typeface="Slurp" pitchFamily="2" charset="-128"/>
                <a:cs typeface="Slurp" pitchFamily="2" charset="-128"/>
              </a:rPr>
              <a:t>ALUMEG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Slurp" pitchFamily="2" charset="-128"/>
                <a:cs typeface="Slurp" pitchFamily="2" charset="-128"/>
              </a:rPr>
              <a:t>Integrated Façade Systems</a:t>
            </a:r>
            <a:endParaRPr lang="en-US" sz="1600" dirty="0">
              <a:solidFill>
                <a:schemeClr val="bg1"/>
              </a:solidFill>
              <a:effectLst>
                <a:outerShdw blurRad="38100" dist="38100" dir="2700000" algn="tl">
                  <a:srgbClr val="000000">
                    <a:alpha val="43137"/>
                  </a:srgbClr>
                </a:outerShdw>
              </a:effectLst>
            </a:endParaRPr>
          </a:p>
          <a:p>
            <a:pPr marL="288918">
              <a:lnSpc>
                <a:spcPct val="150000"/>
              </a:lnSpc>
              <a:defRPr/>
            </a:pPr>
            <a:r>
              <a:rPr lang="en-US" sz="1600" dirty="0">
                <a:solidFill>
                  <a:schemeClr val="bg1"/>
                </a:solidFill>
                <a:effectLst>
                  <a:outerShdw blurRad="38100" dist="38100" dir="2700000" algn="tl">
                    <a:srgbClr val="000000">
                      <a:alpha val="43137"/>
                    </a:srgbClr>
                  </a:outerShdw>
                </a:effectLst>
              </a:rPr>
              <a:t>3- Categories of Services</a:t>
            </a:r>
          </a:p>
          <a:p>
            <a:pPr marL="288918">
              <a:lnSpc>
                <a:spcPct val="150000"/>
              </a:lnSpc>
              <a:defRPr/>
            </a:pPr>
            <a:r>
              <a:rPr lang="en-US" sz="1600" dirty="0">
                <a:solidFill>
                  <a:schemeClr val="bg1"/>
                </a:solidFill>
                <a:effectLst>
                  <a:outerShdw blurRad="38100" dist="38100" dir="2700000" algn="tl">
                    <a:srgbClr val="000000">
                      <a:alpha val="43137"/>
                    </a:srgbClr>
                  </a:outerShdw>
                </a:effectLst>
              </a:rPr>
              <a:t>4- Engineering's Design Services</a:t>
            </a:r>
          </a:p>
          <a:p>
            <a:pPr marL="688957" indent="-514338">
              <a:lnSpc>
                <a:spcPct val="150000"/>
              </a:lnSpc>
              <a:buFont typeface="+mj-lt"/>
              <a:buAutoNum type="romanUcPeriod"/>
              <a:defRPr/>
            </a:pPr>
            <a:endParaRPr lang="en-US" sz="2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254482" y="422841"/>
            <a:ext cx="3408305" cy="769441"/>
          </a:xfrm>
          <a:prstGeom prst="rect">
            <a:avLst/>
          </a:prstGeom>
        </p:spPr>
        <p:txBody>
          <a:bodyPr wrap="none">
            <a:spAutoFit/>
          </a:bodyPr>
          <a:lstStyle/>
          <a:p>
            <a:pPr algn="just">
              <a:defRPr/>
            </a:pPr>
            <a:r>
              <a:rPr lang="en-US" sz="4400" b="1" dirty="0">
                <a:ln>
                  <a:solidFill>
                    <a:srgbClr val="FFFFFF"/>
                  </a:solidFill>
                </a:ln>
                <a:solidFill>
                  <a:schemeClr val="bg1"/>
                </a:solidFill>
                <a:effectLst>
                  <a:outerShdw blurRad="38100" dist="38100" dir="2700000" algn="tl">
                    <a:srgbClr val="000000">
                      <a:alpha val="43137"/>
                    </a:srgbClr>
                  </a:outerShdw>
                </a:effectLst>
              </a:rPr>
              <a:t>Main Topics</a:t>
            </a:r>
          </a:p>
        </p:txBody>
      </p:sp>
    </p:spTree>
    <p:extLst>
      <p:ext uri="{BB962C8B-B14F-4D97-AF65-F5344CB8AC3E}">
        <p14:creationId xmlns:p14="http://schemas.microsoft.com/office/powerpoint/2010/main" val="3907422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4"/>
            <a:ext cx="11133137" cy="542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Performance led design. Delivering facades that do what is required of them!</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Excellence in design.</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Risk control.</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Driving cost out. </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Continuity through fabrication and installation stages.</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Attention to quality as the design becomes a physical reality.</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Verifying performance.</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Cladding performance when the occupants move into the building.</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dirty="0">
                <a:solidFill>
                  <a:prstClr val="black"/>
                </a:solidFill>
                <a:latin typeface="Calibri" panose="020F0502020204030204"/>
                <a:ea typeface="Calibri" panose="020F0502020204030204" pitchFamily="34" charset="0"/>
                <a:cs typeface="Arial" panose="020B0604020202020204" pitchFamily="34" charset="0"/>
              </a:rPr>
              <a:t>Troubleshooting when problems occur. </a:t>
            </a:r>
          </a:p>
        </p:txBody>
      </p:sp>
      <p:sp>
        <p:nvSpPr>
          <p:cNvPr id="7" name="Rectangle 6"/>
          <p:cNvSpPr/>
          <p:nvPr/>
        </p:nvSpPr>
        <p:spPr>
          <a:xfrm>
            <a:off x="498437" y="451981"/>
            <a:ext cx="11601702" cy="707886"/>
          </a:xfrm>
          <a:prstGeom prst="rect">
            <a:avLst/>
          </a:prstGeom>
        </p:spPr>
        <p:txBody>
          <a:bodyPr wrap="none">
            <a:spAutoFit/>
          </a:bodyPr>
          <a:lstStyle/>
          <a:p>
            <a:pPr defTabSz="914377" eaLnBrk="0" fontAlgn="base" hangingPunct="0">
              <a:spcBef>
                <a:spcPct val="0"/>
              </a:spcBef>
              <a:spcAft>
                <a:spcPct val="0"/>
              </a:spcAft>
              <a:defRPr/>
            </a:pPr>
            <a:r>
              <a:rPr lang="en-US" sz="4000" b="1" dirty="0">
                <a:ln>
                  <a:solidFill>
                    <a:srgbClr val="FFFFFF"/>
                  </a:solidFill>
                </a:ln>
                <a:solidFill>
                  <a:srgbClr val="ED7D31"/>
                </a:solidFill>
                <a:effectLst>
                  <a:outerShdw blurRad="38100" dist="38100" dir="2700000" algn="tl">
                    <a:srgbClr val="000000">
                      <a:alpha val="43137"/>
                    </a:srgbClr>
                  </a:outerShdw>
                </a:effectLst>
              </a:rPr>
              <a:t>Façade Engineering Contributed Values To The Project</a:t>
            </a:r>
          </a:p>
        </p:txBody>
      </p:sp>
    </p:spTree>
    <p:extLst>
      <p:ext uri="{BB962C8B-B14F-4D97-AF65-F5344CB8AC3E}">
        <p14:creationId xmlns:p14="http://schemas.microsoft.com/office/powerpoint/2010/main" val="21699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221423"/>
            <a:ext cx="11133137"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Facades have become complicated beyond the skills of an architect, structural or mechanical engineers. </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Facades require a dedicated engineer with a particular range of skills and experience, who understands their behavior and can undertake their design, manufacture and installation better, more efficiently and more comprehensively than can a traditional architect, structural or mechanical engineer.</a:t>
            </a:r>
          </a:p>
        </p:txBody>
      </p:sp>
      <p:sp>
        <p:nvSpPr>
          <p:cNvPr id="7" name="Rectangle 6"/>
          <p:cNvSpPr/>
          <p:nvPr/>
        </p:nvSpPr>
        <p:spPr>
          <a:xfrm>
            <a:off x="498439" y="451981"/>
            <a:ext cx="7183826" cy="707886"/>
          </a:xfrm>
          <a:prstGeom prst="rect">
            <a:avLst/>
          </a:prstGeom>
        </p:spPr>
        <p:txBody>
          <a:bodyPr wrap="none">
            <a:spAutoFit/>
          </a:bodyPr>
          <a:lstStyle/>
          <a:p>
            <a:pPr defTabSz="914377" eaLnBrk="0" fontAlgn="base" hangingPunct="0">
              <a:spcBef>
                <a:spcPct val="0"/>
              </a:spcBef>
              <a:spcAft>
                <a:spcPct val="0"/>
              </a:spcAft>
              <a:defRPr/>
            </a:pPr>
            <a:r>
              <a:rPr lang="en-US" sz="4000" b="1" dirty="0">
                <a:ln>
                  <a:solidFill>
                    <a:srgbClr val="FFFFFF"/>
                  </a:solidFill>
                </a:ln>
                <a:solidFill>
                  <a:srgbClr val="ED7D31"/>
                </a:solidFill>
                <a:effectLst>
                  <a:outerShdw blurRad="38100" dist="38100" dir="2700000" algn="tl">
                    <a:srgbClr val="000000">
                      <a:alpha val="43137"/>
                    </a:srgbClr>
                  </a:outerShdw>
                </a:effectLst>
              </a:rPr>
              <a:t>Façade Engineer Vs. Design Team</a:t>
            </a:r>
          </a:p>
        </p:txBody>
      </p:sp>
    </p:spTree>
    <p:extLst>
      <p:ext uri="{BB962C8B-B14F-4D97-AF65-F5344CB8AC3E}">
        <p14:creationId xmlns:p14="http://schemas.microsoft.com/office/powerpoint/2010/main" val="178268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2" t="9976" r="9989" b="-9976"/>
          <a:stretch/>
        </p:blipFill>
        <p:spPr>
          <a:xfrm rot="10800000">
            <a:off x="-15240" y="-780098"/>
            <a:ext cx="12207240" cy="7638098"/>
          </a:xfrm>
          <a:prstGeom prst="rect">
            <a:avLst/>
          </a:prstGeom>
        </p:spPr>
      </p:pic>
      <p:sp>
        <p:nvSpPr>
          <p:cNvPr id="4" name="Rectangle 3"/>
          <p:cNvSpPr/>
          <p:nvPr/>
        </p:nvSpPr>
        <p:spPr>
          <a:xfrm>
            <a:off x="3764756" y="5511824"/>
            <a:ext cx="7017552" cy="830997"/>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MEG CORE TEAM</a:t>
            </a:r>
          </a:p>
        </p:txBody>
      </p:sp>
    </p:spTree>
    <p:extLst>
      <p:ext uri="{BB962C8B-B14F-4D97-AF65-F5344CB8AC3E}">
        <p14:creationId xmlns:p14="http://schemas.microsoft.com/office/powerpoint/2010/main" val="199474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366" r="16666" b="9799"/>
          <a:stretch/>
        </p:blipFill>
        <p:spPr>
          <a:xfrm>
            <a:off x="6899795" y="803929"/>
            <a:ext cx="4677465" cy="4196091"/>
          </a:xfrm>
          <a:prstGeom prst="rect">
            <a:avLst/>
          </a:prstGeom>
        </p:spPr>
      </p:pic>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4">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498439" y="1221425"/>
            <a:ext cx="575644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Dr. Adel Anwar Eid granted his architectural engineering certificate on May 1986 and received his architectural consultancy certificate from the engineering syndicates on 2002 in the field of supervision of architectural projects construction, his Master of Business Administration (MBA) on 2014, and his Doctoral of Business Administration (DBA) on 2017 from the international Business School of Scandinavia “</a:t>
            </a:r>
            <a:r>
              <a:rPr lang="en-US" dirty="0" err="1">
                <a:solidFill>
                  <a:prstClr val="black"/>
                </a:solidFill>
                <a:latin typeface="Calibri" panose="020F0502020204030204"/>
                <a:ea typeface="Calibri" panose="020F0502020204030204" pitchFamily="34" charset="0"/>
                <a:cs typeface="Arial" panose="020B0604020202020204" pitchFamily="34" charset="0"/>
              </a:rPr>
              <a:t>IBSS</a:t>
            </a:r>
            <a:r>
              <a:rPr lang="en-US" dirty="0">
                <a:solidFill>
                  <a:prstClr val="black"/>
                </a:solidFill>
                <a:latin typeface="Calibri" panose="020F0502020204030204"/>
                <a:ea typeface="Calibri" panose="020F0502020204030204" pitchFamily="34" charset="0"/>
                <a:cs typeface="Arial" panose="020B0604020202020204" pitchFamily="34" charset="0"/>
              </a:rPr>
              <a:t>”. </a:t>
            </a:r>
          </a:p>
        </p:txBody>
      </p:sp>
      <p:sp>
        <p:nvSpPr>
          <p:cNvPr id="7" name="Rectangle 6"/>
          <p:cNvSpPr/>
          <p:nvPr/>
        </p:nvSpPr>
        <p:spPr>
          <a:xfrm>
            <a:off x="498439" y="130961"/>
            <a:ext cx="4222503" cy="1138773"/>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Core Team: </a:t>
            </a:r>
          </a:p>
          <a:p>
            <a:pPr defTabSz="914377" eaLnBrk="0" fontAlgn="base" hangingPunct="0">
              <a:spcBef>
                <a:spcPct val="0"/>
              </a:spcBef>
              <a:spcAft>
                <a:spcPct val="0"/>
              </a:spcAft>
              <a:defRPr/>
            </a:pPr>
            <a:r>
              <a:rPr lang="en-US" sz="2400" b="1" dirty="0">
                <a:ln>
                  <a:solidFill>
                    <a:srgbClr val="FFFFFF"/>
                  </a:solidFill>
                </a:ln>
                <a:effectLst>
                  <a:outerShdw blurRad="38100" dist="38100" dir="2700000" algn="tl">
                    <a:srgbClr val="000000">
                      <a:alpha val="43137"/>
                    </a:srgbClr>
                  </a:outerShdw>
                </a:effectLst>
                <a:latin typeface="Calibri" panose="020F0502020204030204" pitchFamily="34" charset="0"/>
              </a:rPr>
              <a:t>Dr. ADEL ANWAR EID, Chairman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4886" y="3937009"/>
            <a:ext cx="2178851" cy="2909445"/>
          </a:xfrm>
          <a:prstGeom prst="rect">
            <a:avLst/>
          </a:prstGeom>
        </p:spPr>
      </p:pic>
    </p:spTree>
    <p:extLst>
      <p:ext uri="{BB962C8B-B14F-4D97-AF65-F5344CB8AC3E}">
        <p14:creationId xmlns:p14="http://schemas.microsoft.com/office/powerpoint/2010/main" val="3456438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498439" y="1221423"/>
            <a:ext cx="5873179" cy="551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Granted his value engineering certificate from SAVE International on 2012 Associate Value Specialist “AVS”. </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Working in the management, designing, and construction </a:t>
            </a:r>
            <a:r>
              <a:rPr lang="en-US" dirty="0"/>
              <a:t>for over thirty years in multinational firms occupying different managerial positions. </a:t>
            </a:r>
            <a:endParaRPr lang="en-US" dirty="0">
              <a:solidFill>
                <a:prstClr val="black"/>
              </a:solidFill>
              <a:latin typeface="Calibri" panose="020F0502020204030204"/>
              <a:ea typeface="Calibri" panose="020F0502020204030204" pitchFamily="34" charset="0"/>
              <a:cs typeface="Arial" panose="020B0604020202020204" pitchFamily="34" charset="0"/>
            </a:endParaRP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Currently working in the position of Chairman for Modern Engineering Group “MEG”, engineering consultancy firm specialized in façade</a:t>
            </a:r>
          </a:p>
        </p:txBody>
      </p:sp>
      <p:sp>
        <p:nvSpPr>
          <p:cNvPr id="7" name="Rectangle 6"/>
          <p:cNvSpPr/>
          <p:nvPr/>
        </p:nvSpPr>
        <p:spPr>
          <a:xfrm>
            <a:off x="498439" y="130961"/>
            <a:ext cx="4222503" cy="1138773"/>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Core Team: </a:t>
            </a:r>
          </a:p>
          <a:p>
            <a:pPr defTabSz="914377" eaLnBrk="0" fontAlgn="base" hangingPunct="0">
              <a:spcBef>
                <a:spcPct val="0"/>
              </a:spcBef>
              <a:spcAft>
                <a:spcPct val="0"/>
              </a:spcAft>
              <a:defRPr/>
            </a:pPr>
            <a:r>
              <a:rPr lang="en-US" sz="2400" b="1" dirty="0">
                <a:ln>
                  <a:solidFill>
                    <a:srgbClr val="FFFFFF"/>
                  </a:solidFill>
                </a:ln>
                <a:effectLst>
                  <a:outerShdw blurRad="38100" dist="38100" dir="2700000" algn="tl">
                    <a:srgbClr val="000000">
                      <a:alpha val="43137"/>
                    </a:srgbClr>
                  </a:outerShdw>
                </a:effectLst>
                <a:latin typeface="Calibri" panose="020F0502020204030204" pitchFamily="34" charset="0"/>
              </a:rPr>
              <a:t>Dr. ADEL ANWAR EID, Chairman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096" y="700348"/>
            <a:ext cx="4680167" cy="312011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095" y="3940921"/>
            <a:ext cx="4652659" cy="2791595"/>
          </a:xfrm>
          <a:prstGeom prst="rect">
            <a:avLst/>
          </a:prstGeom>
        </p:spPr>
      </p:pic>
    </p:spTree>
    <p:extLst>
      <p:ext uri="{BB962C8B-B14F-4D97-AF65-F5344CB8AC3E}">
        <p14:creationId xmlns:p14="http://schemas.microsoft.com/office/powerpoint/2010/main" val="305519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39" y="1139779"/>
            <a:ext cx="670695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consultancy and instructor for Engineering and Science services “</a:t>
            </a:r>
            <a:r>
              <a:rPr lang="en-US" dirty="0" err="1">
                <a:solidFill>
                  <a:prstClr val="black"/>
                </a:solidFill>
                <a:latin typeface="Calibri" panose="020F0502020204030204"/>
                <a:ea typeface="Calibri" panose="020F0502020204030204" pitchFamily="34" charset="0"/>
                <a:cs typeface="Arial" panose="020B0604020202020204" pitchFamily="34" charset="0"/>
              </a:rPr>
              <a:t>E.S.S</a:t>
            </a:r>
            <a:r>
              <a:rPr lang="en-US" dirty="0">
                <a:solidFill>
                  <a:prstClr val="black"/>
                </a:solidFill>
                <a:latin typeface="Calibri" panose="020F0502020204030204"/>
                <a:ea typeface="Calibri" panose="020F0502020204030204" pitchFamily="34" charset="0"/>
                <a:cs typeface="Arial" panose="020B0604020202020204" pitchFamily="34" charset="0"/>
              </a:rPr>
              <a:t>.” at the American University in Cairo “AUC” for the Façade Professional Engineering Diploma. The first façade professional diploma in the MENA region certified by the American university. </a:t>
            </a:r>
          </a:p>
        </p:txBody>
      </p:sp>
      <p:sp>
        <p:nvSpPr>
          <p:cNvPr id="9" name="Rectangle 8"/>
          <p:cNvSpPr/>
          <p:nvPr/>
        </p:nvSpPr>
        <p:spPr>
          <a:xfrm>
            <a:off x="498439" y="130961"/>
            <a:ext cx="4222503" cy="1138773"/>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Core Team: </a:t>
            </a:r>
          </a:p>
          <a:p>
            <a:pPr defTabSz="914377" eaLnBrk="0" fontAlgn="base" hangingPunct="0">
              <a:spcBef>
                <a:spcPct val="0"/>
              </a:spcBef>
              <a:spcAft>
                <a:spcPct val="0"/>
              </a:spcAft>
              <a:defRPr/>
            </a:pPr>
            <a:r>
              <a:rPr lang="en-US" sz="2400" b="1" dirty="0">
                <a:ln>
                  <a:solidFill>
                    <a:srgbClr val="FFFFFF"/>
                  </a:solidFill>
                </a:ln>
                <a:effectLst>
                  <a:outerShdw blurRad="38100" dist="38100" dir="2700000" algn="tl">
                    <a:srgbClr val="000000">
                      <a:alpha val="43137"/>
                    </a:srgbClr>
                  </a:outerShdw>
                </a:effectLst>
                <a:latin typeface="Calibri" panose="020F0502020204030204" pitchFamily="34" charset="0"/>
              </a:rPr>
              <a:t>Dr. ADEL ANWAR EID, Chairman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595" y="0"/>
            <a:ext cx="4986571"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3812" b="29117"/>
          <a:stretch/>
        </p:blipFill>
        <p:spPr>
          <a:xfrm>
            <a:off x="547588" y="4398381"/>
            <a:ext cx="6688005" cy="2233523"/>
          </a:xfrm>
          <a:prstGeom prst="rect">
            <a:avLst/>
          </a:prstGeom>
        </p:spPr>
      </p:pic>
    </p:spTree>
    <p:extLst>
      <p:ext uri="{BB962C8B-B14F-4D97-AF65-F5344CB8AC3E}">
        <p14:creationId xmlns:p14="http://schemas.microsoft.com/office/powerpoint/2010/main" val="53135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9" t="1568" r="-349" b="-1568"/>
          <a:stretch/>
        </p:blipFill>
        <p:spPr>
          <a:xfrm>
            <a:off x="5558287" y="2505009"/>
            <a:ext cx="6633681" cy="4427983"/>
          </a:xfrm>
          <a:prstGeom prst="rect">
            <a:avLst/>
          </a:prstGeom>
        </p:spPr>
      </p:pic>
      <p:grpSp>
        <p:nvGrpSpPr>
          <p:cNvPr id="14338" name="Group 6"/>
          <p:cNvGrpSpPr>
            <a:grpSpLocks/>
          </p:cNvGrpSpPr>
          <p:nvPr/>
        </p:nvGrpSpPr>
        <p:grpSpPr bwMode="auto">
          <a:xfrm>
            <a:off x="-50824" y="-16585"/>
            <a:ext cx="12222163" cy="1246188"/>
            <a:chOff x="0" y="0"/>
            <a:chExt cx="12222200" cy="1245996"/>
          </a:xfrm>
        </p:grpSpPr>
        <p:pic>
          <p:nvPicPr>
            <p:cNvPr id="14341" name="Picture 4"/>
            <p:cNvPicPr>
              <a:picLocks noChangeAspect="1"/>
            </p:cNvPicPr>
            <p:nvPr/>
          </p:nvPicPr>
          <p:blipFill>
            <a:blip r:embed="rId4">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39" y="1139779"/>
            <a:ext cx="7770411" cy="5693866"/>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Extensive experience in façade engineering gained through </a:t>
            </a:r>
            <a:r>
              <a:rPr lang="en-US" dirty="0">
                <a:latin typeface="Calibri" panose="020F0502020204030204"/>
                <a:ea typeface="Calibri" panose="020F0502020204030204" pitchFamily="34" charset="0"/>
                <a:cs typeface="Arial" panose="020B0604020202020204" pitchFamily="34" charset="0"/>
              </a:rPr>
              <a:t>working with international companies in various positions involving facade construction and design processes; introducing new strategies and planning systems that lead to </a:t>
            </a:r>
            <a:r>
              <a:rPr lang="en-US" dirty="0">
                <a:solidFill>
                  <a:prstClr val="black"/>
                </a:solidFill>
                <a:latin typeface="Calibri" panose="020F0502020204030204"/>
                <a:ea typeface="Calibri" panose="020F0502020204030204" pitchFamily="34" charset="0"/>
                <a:cs typeface="Arial" panose="020B0604020202020204" pitchFamily="34" charset="0"/>
              </a:rPr>
              <a:t>decrease in project delivery durations; working in projects designed by prestigious consultants such as </a:t>
            </a:r>
            <a:r>
              <a:rPr lang="en-US" b="1" dirty="0">
                <a:solidFill>
                  <a:prstClr val="black"/>
                </a:solidFill>
                <a:effectLst>
                  <a:outerShdw blurRad="38100" dist="38100" dir="2700000" algn="tl">
                    <a:srgbClr val="000000">
                      <a:alpha val="43137"/>
                    </a:srgbClr>
                  </a:outerShdw>
                </a:effectLst>
                <a:latin typeface="Calibri" panose="020F0502020204030204"/>
                <a:ea typeface="Calibri" panose="020F0502020204030204" pitchFamily="34" charset="0"/>
                <a:cs typeface="Arial" panose="020B0604020202020204" pitchFamily="34" charset="0"/>
              </a:rPr>
              <a:t>ZAHA HADID, NORMAN FOSTER, MICHEL GRAVE, NIKKEN SEKKEI, HOK, ATKINS, WATG, &amp; WZMH and with prestigious façade consultants such as RAMBOLL, ARUP, MEINHARDT, HEITMANN &amp; ASSOCIATES, ROBERT NANSTEEL, WHITBY &amp; BIRD, WINTECH, &amp; ETIENNE WATELET</a:t>
            </a:r>
            <a:r>
              <a:rPr lang="en-US" dirty="0">
                <a:solidFill>
                  <a:prstClr val="black"/>
                </a:solidFill>
                <a:latin typeface="Calibri" panose="020F0502020204030204"/>
                <a:ea typeface="Calibri" panose="020F0502020204030204" pitchFamily="34" charset="0"/>
                <a:cs typeface="Arial" panose="020B0604020202020204" pitchFamily="34" charset="0"/>
              </a:rPr>
              <a:t> over thirty years. </a:t>
            </a:r>
          </a:p>
        </p:txBody>
      </p:sp>
      <p:sp>
        <p:nvSpPr>
          <p:cNvPr id="9" name="Rectangle 8"/>
          <p:cNvSpPr/>
          <p:nvPr/>
        </p:nvSpPr>
        <p:spPr>
          <a:xfrm>
            <a:off x="498439" y="130961"/>
            <a:ext cx="4222503" cy="1138773"/>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Core Team: </a:t>
            </a:r>
          </a:p>
          <a:p>
            <a:pPr defTabSz="914377" eaLnBrk="0" fontAlgn="base" hangingPunct="0">
              <a:spcBef>
                <a:spcPct val="0"/>
              </a:spcBef>
              <a:spcAft>
                <a:spcPct val="0"/>
              </a:spcAft>
              <a:defRPr/>
            </a:pPr>
            <a:r>
              <a:rPr lang="en-US" sz="2400" b="1" dirty="0">
                <a:ln>
                  <a:solidFill>
                    <a:srgbClr val="FFFFFF"/>
                  </a:solidFill>
                </a:ln>
                <a:effectLst>
                  <a:outerShdw blurRad="38100" dist="38100" dir="2700000" algn="tl">
                    <a:srgbClr val="000000">
                      <a:alpha val="43137"/>
                    </a:srgbClr>
                  </a:outerShdw>
                </a:effectLst>
                <a:latin typeface="Calibri" panose="020F0502020204030204" pitchFamily="34" charset="0"/>
              </a:rPr>
              <a:t>Dr. ADEL ANWAR EID, Chairman</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36765"/>
          <a:stretch/>
        </p:blipFill>
        <p:spPr>
          <a:xfrm>
            <a:off x="8235947" y="2"/>
            <a:ext cx="3935392" cy="2488557"/>
          </a:xfrm>
          <a:prstGeom prst="rect">
            <a:avLst/>
          </a:prstGeom>
        </p:spPr>
      </p:pic>
    </p:spTree>
    <p:extLst>
      <p:ext uri="{BB962C8B-B14F-4D97-AF65-F5344CB8AC3E}">
        <p14:creationId xmlns:p14="http://schemas.microsoft.com/office/powerpoint/2010/main" val="3646775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39" y="1139779"/>
            <a:ext cx="6329363" cy="45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All these projects were designed according to international codes &amp; standards, including, hotels, airports, office buildings, residential compounds, palaces, and educational buildings.</a:t>
            </a: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Contributes by publishing several technical articles in international engineering magazines. Hold, manage, and speaker for several international conferences. </a:t>
            </a:r>
          </a:p>
        </p:txBody>
      </p:sp>
      <p:sp>
        <p:nvSpPr>
          <p:cNvPr id="9" name="Rectangle 8"/>
          <p:cNvSpPr/>
          <p:nvPr/>
        </p:nvSpPr>
        <p:spPr>
          <a:xfrm>
            <a:off x="498439" y="130961"/>
            <a:ext cx="4222503" cy="1138773"/>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Core Team: </a:t>
            </a:r>
          </a:p>
          <a:p>
            <a:pPr defTabSz="914377" eaLnBrk="0" fontAlgn="base" hangingPunct="0">
              <a:spcBef>
                <a:spcPct val="0"/>
              </a:spcBef>
              <a:spcAft>
                <a:spcPct val="0"/>
              </a:spcAft>
              <a:defRPr/>
            </a:pPr>
            <a:r>
              <a:rPr lang="en-US" sz="2400" b="1" dirty="0">
                <a:ln>
                  <a:solidFill>
                    <a:srgbClr val="FFFFFF"/>
                  </a:solidFill>
                </a:ln>
                <a:effectLst>
                  <a:outerShdw blurRad="38100" dist="38100" dir="2700000" algn="tl">
                    <a:srgbClr val="000000">
                      <a:alpha val="43137"/>
                    </a:srgbClr>
                  </a:outerShdw>
                </a:effectLst>
                <a:latin typeface="Calibri" panose="020F0502020204030204" pitchFamily="34" charset="0"/>
              </a:rPr>
              <a:t>Dr. ADEL ANWAR EID, Chairman</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82"/>
          <a:stretch/>
        </p:blipFill>
        <p:spPr>
          <a:xfrm>
            <a:off x="7091467" y="1246190"/>
            <a:ext cx="4527683" cy="257730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491" t="4630" r="12182" b="20446"/>
          <a:stretch/>
        </p:blipFill>
        <p:spPr>
          <a:xfrm>
            <a:off x="7095787" y="3900791"/>
            <a:ext cx="4523363" cy="2957211"/>
          </a:xfrm>
          <a:prstGeom prst="rect">
            <a:avLst/>
          </a:prstGeom>
        </p:spPr>
      </p:pic>
    </p:spTree>
    <p:extLst>
      <p:ext uri="{BB962C8B-B14F-4D97-AF65-F5344CB8AC3E}">
        <p14:creationId xmlns:p14="http://schemas.microsoft.com/office/powerpoint/2010/main" val="380607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270" t="15165"/>
          <a:stretch/>
        </p:blipFill>
        <p:spPr>
          <a:xfrm>
            <a:off x="15240" y="0"/>
            <a:ext cx="12176760" cy="6858000"/>
          </a:xfrm>
          <a:prstGeom prst="rect">
            <a:avLst/>
          </a:prstGeom>
        </p:spPr>
      </p:pic>
      <p:sp>
        <p:nvSpPr>
          <p:cNvPr id="4" name="Rectangle 3"/>
          <p:cNvSpPr/>
          <p:nvPr/>
        </p:nvSpPr>
        <p:spPr>
          <a:xfrm>
            <a:off x="3826401" y="4782358"/>
            <a:ext cx="7017552" cy="830997"/>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LIST OF PROJECTS BY MEG</a:t>
            </a:r>
          </a:p>
        </p:txBody>
      </p:sp>
    </p:spTree>
    <p:extLst>
      <p:ext uri="{BB962C8B-B14F-4D97-AF65-F5344CB8AC3E}">
        <p14:creationId xmlns:p14="http://schemas.microsoft.com/office/powerpoint/2010/main" val="1798067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80"/>
            <a:ext cx="11133137" cy="582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Façade Consultancy</a:t>
            </a:r>
            <a:endParaRPr lang="en-GB" b="1" dirty="0"/>
          </a:p>
          <a:p>
            <a:pPr>
              <a:buNone/>
            </a:pPr>
            <a:r>
              <a:rPr lang="en-US" sz="2400" dirty="0"/>
              <a:t>All the below listed projects are designed by other architect and MEG role was to cover all engineering scope of work and supervision.</a:t>
            </a:r>
            <a:endParaRPr lang="en-GB" sz="2400" dirty="0"/>
          </a:p>
          <a:p>
            <a:pPr marL="457189" indent="-457189">
              <a:buFont typeface="+mj-lt"/>
              <a:buAutoNum type="arabicPeriod"/>
            </a:pPr>
            <a:r>
              <a:rPr lang="en-US" sz="2400" dirty="0"/>
              <a:t>EMAAR SQUARE, UPTOWN, EMAAR, TURNER, façade consultancy and value engineering.</a:t>
            </a:r>
            <a:endParaRPr lang="en-GB" sz="2400" dirty="0"/>
          </a:p>
          <a:p>
            <a:pPr marL="457189" indent="-457189">
              <a:buFont typeface="+mj-lt"/>
              <a:buAutoNum type="arabicPeriod"/>
            </a:pPr>
            <a:r>
              <a:rPr lang="en-US" sz="2400" dirty="0"/>
              <a:t>ROD EL FARAG BRIDGE, Glazed footbath, The Arab Contractors, Façade consultancy, Project and construction management.</a:t>
            </a:r>
            <a:endParaRPr lang="en-GB" sz="2400" dirty="0"/>
          </a:p>
          <a:p>
            <a:pPr marL="457189" indent="-457189">
              <a:buFont typeface="+mj-lt"/>
              <a:buAutoNum type="arabicPeriod"/>
            </a:pPr>
            <a:r>
              <a:rPr lang="en-US" sz="2400" dirty="0"/>
              <a:t>OFFICE BUILDING, CONGO, GLASSCON, Dimitri G., façade engineering, structural calculation, value engineering, and shop drawings.</a:t>
            </a:r>
            <a:endParaRPr lang="en-GB" sz="2400" dirty="0"/>
          </a:p>
          <a:p>
            <a:pPr marL="457189" indent="-457189">
              <a:buFont typeface="+mj-lt"/>
              <a:buAutoNum type="arabicPeriod"/>
            </a:pPr>
            <a:r>
              <a:rPr lang="en-US" sz="2400" dirty="0"/>
              <a:t>SHELL office building, New Cairo, 90</a:t>
            </a:r>
            <a:r>
              <a:rPr lang="en-US" sz="2400" baseline="30000" dirty="0"/>
              <a:t>th</a:t>
            </a:r>
            <a:r>
              <a:rPr lang="en-US" sz="2400" dirty="0"/>
              <a:t> road, Façade Facelift due to structural threating by falling stone cladding and façade leakage.</a:t>
            </a:r>
            <a:endParaRPr lang="en-GB" sz="2400" dirty="0"/>
          </a:p>
          <a:p>
            <a:pPr marL="457189" indent="-457189">
              <a:buFont typeface="+mj-lt"/>
              <a:buAutoNum type="arabicPeriod"/>
            </a:pPr>
            <a:r>
              <a:rPr lang="en-US" sz="2400" dirty="0" err="1"/>
              <a:t>AESW</a:t>
            </a:r>
            <a:r>
              <a:rPr lang="en-US" sz="2400" dirty="0"/>
              <a:t> site inspection, site field construction.</a:t>
            </a:r>
            <a:endParaRPr lang="en-GB" sz="2400" dirty="0"/>
          </a:p>
          <a:p>
            <a:pPr marL="457189" indent="-457189">
              <a:buFont typeface="+mj-lt"/>
              <a:buAutoNum type="arabicPeriod"/>
            </a:pPr>
            <a:r>
              <a:rPr lang="en-US" sz="2400" dirty="0" err="1"/>
              <a:t>BGP</a:t>
            </a:r>
            <a:r>
              <a:rPr lang="en-US" sz="2400" dirty="0"/>
              <a:t> Camp, site field construction.</a:t>
            </a:r>
            <a:endParaRPr lang="en-GB" sz="2400" dirty="0"/>
          </a:p>
          <a:p>
            <a:pPr marL="457189" indent="-457189">
              <a:buFont typeface="+mj-lt"/>
              <a:buAutoNum type="arabicPeriod"/>
            </a:pPr>
            <a:r>
              <a:rPr lang="en-US" sz="2400" dirty="0"/>
              <a:t>BUREAU 175, El Shams, 90</a:t>
            </a:r>
            <a:r>
              <a:rPr lang="en-US" sz="2400" baseline="30000" dirty="0"/>
              <a:t>th</a:t>
            </a:r>
            <a:r>
              <a:rPr lang="en-US" sz="2400" dirty="0"/>
              <a:t> road, project management.</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150654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795579" y="5501549"/>
            <a:ext cx="7017552" cy="830997"/>
          </a:xfrm>
          <a:prstGeom prst="rect">
            <a:avLst/>
          </a:prstGeom>
          <a:ln>
            <a:noFill/>
          </a:ln>
          <a:effectLst>
            <a:outerShdw blurRad="50800" dist="50800" dir="5400000" algn="ctr" rotWithShape="0">
              <a:schemeClr val="tx1"/>
            </a:outerShdw>
          </a:effectLst>
        </p:spPr>
        <p:txBody>
          <a:bodyPr>
            <a:spAutoFit/>
          </a:bodyPr>
          <a:lstStyle/>
          <a:p>
            <a:pPr algn="r" defTabSz="457189">
              <a:defRPr/>
            </a:pPr>
            <a:r>
              <a:rPr lang="en-US" sz="4800" b="1" dirty="0">
                <a:ln w="17780" cmpd="sng">
                  <a:solidFill>
                    <a:srgbClr val="FFFFFF"/>
                  </a:solidFill>
                  <a:prstDash val="solid"/>
                  <a:miter lim="800000"/>
                </a:ln>
                <a:solidFill>
                  <a:schemeClr val="bg1"/>
                </a:solidFill>
              </a:rPr>
              <a:t>INTRODUCTION</a:t>
            </a:r>
            <a:endParaRPr lang="en-US" sz="4800" dirty="0">
              <a:solidFill>
                <a:schemeClr val="bg1"/>
              </a:solidFill>
            </a:endParaRPr>
          </a:p>
        </p:txBody>
      </p:sp>
    </p:spTree>
    <p:extLst>
      <p:ext uri="{BB962C8B-B14F-4D97-AF65-F5344CB8AC3E}">
        <p14:creationId xmlns:p14="http://schemas.microsoft.com/office/powerpoint/2010/main" val="3200404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62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Façade Consultancy</a:t>
            </a:r>
            <a:endParaRPr lang="en-GB" b="1" dirty="0"/>
          </a:p>
          <a:p>
            <a:pPr marL="457189" indent="-457189">
              <a:buFont typeface="+mj-lt"/>
              <a:buAutoNum type="arabicPeriod" startAt="8"/>
            </a:pPr>
            <a:r>
              <a:rPr lang="en-US" sz="2400" dirty="0"/>
              <a:t>BUREAU 85, EVEREST, New Cairo, façade consultancy.</a:t>
            </a:r>
            <a:endParaRPr lang="en-GB" sz="2400" dirty="0"/>
          </a:p>
          <a:p>
            <a:pPr marL="457189" indent="-457189">
              <a:buFont typeface="+mj-lt"/>
              <a:buAutoNum type="arabicPeriod" startAt="8"/>
            </a:pPr>
            <a:r>
              <a:rPr lang="en-US" sz="2400" dirty="0"/>
              <a:t>EGA, Mercedes assembly factory, 6 of October city, Fire safety plan.</a:t>
            </a:r>
            <a:endParaRPr lang="en-GB" sz="2400" dirty="0"/>
          </a:p>
          <a:p>
            <a:pPr marL="457189" indent="-457189">
              <a:buFont typeface="+mj-lt"/>
              <a:buAutoNum type="arabicPeriod" startAt="8"/>
            </a:pPr>
            <a:r>
              <a:rPr lang="en-US" sz="2400" dirty="0" err="1"/>
              <a:t>UNISUN</a:t>
            </a:r>
            <a:r>
              <a:rPr lang="en-US" sz="2400" dirty="0"/>
              <a:t> 2, New Cairo, 90</a:t>
            </a:r>
            <a:r>
              <a:rPr lang="en-US" sz="2400" baseline="30000" dirty="0"/>
              <a:t>th</a:t>
            </a:r>
            <a:r>
              <a:rPr lang="en-US" sz="2400" dirty="0"/>
              <a:t> road, engineering assessment, structural calculation, stone cladding and curtain walling technical design.</a:t>
            </a:r>
            <a:endParaRPr lang="en-GB" sz="2400" dirty="0"/>
          </a:p>
          <a:p>
            <a:pPr marL="457189" indent="-457189">
              <a:buFont typeface="+mj-lt"/>
              <a:buAutoNum type="arabicPeriod" startAt="8"/>
            </a:pPr>
            <a:r>
              <a:rPr lang="en-US" sz="2400" dirty="0"/>
              <a:t>AUDI BANK, REDCON, 90</a:t>
            </a:r>
            <a:r>
              <a:rPr lang="en-US" sz="2400" baseline="30000" dirty="0"/>
              <a:t>th</a:t>
            </a:r>
            <a:r>
              <a:rPr lang="en-US" sz="2400" dirty="0"/>
              <a:t> road, double skin façade. </a:t>
            </a:r>
            <a:endParaRPr lang="en-GB" sz="2400" dirty="0"/>
          </a:p>
          <a:p>
            <a:pPr marL="457189" indent="-457189">
              <a:buFont typeface="+mj-lt"/>
              <a:buAutoNum type="arabicPeriod" startAt="8"/>
            </a:pPr>
            <a:r>
              <a:rPr lang="en-US" sz="2400" dirty="0"/>
              <a:t>ABC BANK, REDCON, 90</a:t>
            </a:r>
            <a:r>
              <a:rPr lang="en-US" sz="2400" baseline="30000" dirty="0"/>
              <a:t>th</a:t>
            </a:r>
            <a:r>
              <a:rPr lang="en-US" sz="2400" dirty="0"/>
              <a:t> north road, Façade facelift, GFRC cladding using cat walk at three facades and giant GFRC cladding supported at three point at main façade.</a:t>
            </a:r>
            <a:endParaRPr lang="en-GB" sz="2400" dirty="0"/>
          </a:p>
          <a:p>
            <a:pPr marL="457189" indent="-457189">
              <a:buFont typeface="+mj-lt"/>
              <a:buAutoNum type="arabicPeriod" startAt="8"/>
            </a:pPr>
            <a:r>
              <a:rPr lang="en-US" sz="2400" dirty="0"/>
              <a:t>DIPLOMATIC HOSPITAL, SHUTTERING, façade design and construction supervision.</a:t>
            </a:r>
            <a:endParaRPr lang="en-GB" sz="2400" dirty="0"/>
          </a:p>
          <a:p>
            <a:pPr marL="457189" indent="-457189">
              <a:buFont typeface="+mj-lt"/>
              <a:buAutoNum type="arabicPeriod" startAt="8"/>
            </a:pPr>
            <a:r>
              <a:rPr lang="en-US" sz="2400" dirty="0"/>
              <a:t>NEW CAIRO BUSINESS HUB, REDCON, engineering assessment.</a:t>
            </a:r>
            <a:endParaRPr lang="en-GB" sz="2400" dirty="0"/>
          </a:p>
          <a:p>
            <a:pPr marL="457189" indent="-457189">
              <a:buFont typeface="+mj-lt"/>
              <a:buAutoNum type="arabicPeriod" startAt="8"/>
            </a:pPr>
            <a:r>
              <a:rPr lang="en-US" sz="2400" dirty="0"/>
              <a:t>BARAKA office building, BARAKA, New Cairo, 90</a:t>
            </a:r>
            <a:r>
              <a:rPr lang="en-US" sz="2400" baseline="30000" dirty="0"/>
              <a:t>th</a:t>
            </a:r>
            <a:r>
              <a:rPr lang="en-US" sz="2400" dirty="0"/>
              <a:t> road, Façade cladding design and engineering including the BMU design.</a:t>
            </a:r>
            <a:endParaRPr lang="en-GB" sz="2400" dirty="0"/>
          </a:p>
          <a:p>
            <a:pPr marL="457189" indent="-457189">
              <a:buFont typeface="+mj-lt"/>
              <a:buAutoNum type="arabicPeriod" startAt="8"/>
            </a:pPr>
            <a:r>
              <a:rPr lang="en-US" sz="2400" dirty="0"/>
              <a:t>KIAN, TECHNO FRAME, Façade engineering and structural calculation.</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4863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62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Façade Consultancy</a:t>
            </a:r>
            <a:endParaRPr lang="en-GB" b="1" dirty="0"/>
          </a:p>
          <a:p>
            <a:pPr marL="457189" indent="-457189">
              <a:buFont typeface="+mj-lt"/>
              <a:buAutoNum type="arabicPeriod" startAt="17"/>
            </a:pPr>
            <a:r>
              <a:rPr lang="en-US" sz="2400" dirty="0"/>
              <a:t>NEW CAPITAL CITY, GAMA, Ministry Buildings, façade consultancy.</a:t>
            </a:r>
            <a:endParaRPr lang="en-GB" sz="2400" dirty="0"/>
          </a:p>
          <a:p>
            <a:pPr marL="457189" indent="-457189">
              <a:buFont typeface="+mj-lt"/>
              <a:buAutoNum type="arabicPeriod" startAt="17"/>
            </a:pPr>
            <a:r>
              <a:rPr lang="en-US" sz="2400" dirty="0"/>
              <a:t>NEW CAPITAL CITY, KEMET, Control Buildings, façade consultancy.</a:t>
            </a:r>
            <a:endParaRPr lang="en-GB" sz="2400" dirty="0"/>
          </a:p>
          <a:p>
            <a:pPr marL="457189" indent="-457189">
              <a:buFont typeface="+mj-lt"/>
              <a:buAutoNum type="arabicPeriod" startAt="17"/>
            </a:pPr>
            <a:r>
              <a:rPr lang="en-US" sz="2400" dirty="0"/>
              <a:t>NEW CAPITAL CITY, FINELINE, Ministry Buildings, façade consultancy.</a:t>
            </a:r>
            <a:endParaRPr lang="en-GB" sz="2400" dirty="0"/>
          </a:p>
          <a:p>
            <a:pPr marL="457189" indent="-457189">
              <a:buFont typeface="+mj-lt"/>
              <a:buAutoNum type="arabicPeriod" startAt="17"/>
            </a:pPr>
            <a:r>
              <a:rPr lang="en-US" sz="2400" dirty="0"/>
              <a:t>MADINATY, FINELINE, MALL E, Steel structure, façade cladding, construction management and supervision.</a:t>
            </a:r>
            <a:endParaRPr lang="en-GB" sz="2400" dirty="0"/>
          </a:p>
          <a:p>
            <a:pPr marL="457189" indent="-457189">
              <a:buFont typeface="+mj-lt"/>
              <a:buAutoNum type="arabicPeriod" startAt="17"/>
            </a:pPr>
            <a:r>
              <a:rPr lang="en-US" sz="2400" dirty="0"/>
              <a:t>GEORGIA HOTEL, </a:t>
            </a:r>
            <a:r>
              <a:rPr lang="en-US" sz="2400" dirty="0" err="1"/>
              <a:t>Mr</a:t>
            </a:r>
            <a:r>
              <a:rPr lang="en-US" sz="2400" dirty="0"/>
              <a:t> </a:t>
            </a:r>
            <a:r>
              <a:rPr lang="en-US" sz="2400" dirty="0" err="1"/>
              <a:t>AABED</a:t>
            </a:r>
            <a:r>
              <a:rPr lang="en-US" sz="2400" dirty="0"/>
              <a:t> RAMSIS, Façade engineering.</a:t>
            </a:r>
            <a:endParaRPr lang="en-GB" sz="2400" dirty="0"/>
          </a:p>
          <a:p>
            <a:pPr marL="457189" indent="-457189">
              <a:buFont typeface="+mj-lt"/>
              <a:buAutoNum type="arabicPeriod" startAt="17"/>
            </a:pPr>
            <a:r>
              <a:rPr lang="en-US" sz="2400" dirty="0"/>
              <a:t>SARAYA FACTORY, new factory establishment, façade consultancy.</a:t>
            </a:r>
            <a:endParaRPr lang="en-GB" sz="2400" dirty="0"/>
          </a:p>
          <a:p>
            <a:pPr marL="457189" indent="-457189">
              <a:buFont typeface="+mj-lt"/>
              <a:buAutoNum type="arabicPeriod" startAt="17"/>
            </a:pPr>
            <a:r>
              <a:rPr lang="en-US" sz="2400" dirty="0"/>
              <a:t>MALL 9, EL REHAB CITY, FINELINE, façade consultancy.</a:t>
            </a:r>
            <a:endParaRPr lang="en-GB" sz="2400" dirty="0"/>
          </a:p>
          <a:p>
            <a:pPr marL="457189" indent="-457189">
              <a:buFont typeface="+mj-lt"/>
              <a:buAutoNum type="arabicPeriod" startAt="17"/>
            </a:pPr>
            <a:r>
              <a:rPr lang="en-US" sz="2400" dirty="0"/>
              <a:t>BERENICE INTERNATIONAL AIRPORT, AL ADAWY, Façade cladding Structural calculation.</a:t>
            </a:r>
            <a:endParaRPr lang="en-GB" sz="2400" dirty="0"/>
          </a:p>
          <a:p>
            <a:pPr marL="457189" indent="-457189">
              <a:buFont typeface="+mj-lt"/>
              <a:buAutoNum type="arabicPeriod" startAt="17"/>
            </a:pPr>
            <a:r>
              <a:rPr lang="en-US" sz="2400" dirty="0"/>
              <a:t>MANSOURA 1, PRESIDENTIAL PALACE, AL ADAWY, Skylight structural calculation and engineering.</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3818570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36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Façade Consultancy</a:t>
            </a:r>
            <a:endParaRPr lang="en-GB" b="1" dirty="0"/>
          </a:p>
          <a:p>
            <a:pPr marL="457189" indent="-457189">
              <a:buFont typeface="+mj-lt"/>
              <a:buAutoNum type="arabicPeriod" startAt="26"/>
            </a:pPr>
            <a:r>
              <a:rPr lang="en-US" sz="2400" dirty="0"/>
              <a:t>QATAMIYA HEIGHTS COMPOUND, VILLA 670, </a:t>
            </a:r>
            <a:r>
              <a:rPr lang="en-US" sz="2400" dirty="0" err="1"/>
              <a:t>Hashimi</a:t>
            </a:r>
            <a:r>
              <a:rPr lang="en-US" sz="2400" dirty="0"/>
              <a:t> cladding engineering assessment, structural calculation, façade consultancy.</a:t>
            </a:r>
            <a:endParaRPr lang="en-GB" sz="2400" dirty="0"/>
          </a:p>
          <a:p>
            <a:pPr marL="457189" indent="-457189">
              <a:buFont typeface="+mj-lt"/>
              <a:buAutoNum type="arabicPeriod" startAt="26"/>
            </a:pPr>
            <a:r>
              <a:rPr lang="en-US" sz="2400" dirty="0"/>
              <a:t>MADINATY, MALL C, ACC, steel structural cladding, GFRC/ GFRP cladding, and façade engineering.</a:t>
            </a:r>
            <a:endParaRPr lang="en-GB" sz="2400" dirty="0"/>
          </a:p>
          <a:p>
            <a:pPr marL="457189" indent="-457189">
              <a:buFont typeface="+mj-lt"/>
              <a:buAutoNum type="arabicPeriod" startAt="26"/>
            </a:pPr>
            <a:r>
              <a:rPr lang="en-US" sz="2400" dirty="0" err="1"/>
              <a:t>FOUKA</a:t>
            </a:r>
            <a:r>
              <a:rPr lang="en-US" sz="2400" dirty="0"/>
              <a:t> BAY, North Coast, Dr Aziz </a:t>
            </a:r>
            <a:r>
              <a:rPr lang="en-US" sz="2400" dirty="0" err="1"/>
              <a:t>Ekram</a:t>
            </a:r>
            <a:r>
              <a:rPr lang="en-US" sz="2400" dirty="0"/>
              <a:t>, Curtain walls structural calculation and engineering.</a:t>
            </a:r>
            <a:endParaRPr lang="en-GB" sz="2400" dirty="0"/>
          </a:p>
          <a:p>
            <a:pPr marL="457189" indent="-457189">
              <a:buFont typeface="+mj-lt"/>
              <a:buAutoNum type="arabicPeriod" startAt="26"/>
            </a:pPr>
            <a:r>
              <a:rPr lang="en-US" sz="2400" dirty="0"/>
              <a:t>SODIC, WESTOWN, SIX WEST, COMMERCIAL FACADE DESIGN, facade consultancy.</a:t>
            </a:r>
            <a:endParaRPr lang="en-GB" sz="2400" dirty="0"/>
          </a:p>
          <a:p>
            <a:pPr marL="457189" indent="-457189">
              <a:buFont typeface="+mj-lt"/>
              <a:buAutoNum type="arabicPeriod" startAt="26"/>
            </a:pPr>
            <a:r>
              <a:rPr lang="en-US" sz="2400" dirty="0"/>
              <a:t>NEW CAIRO OFFICE BUILDINGS, ACC, skylight and curtain walling structural and engineering design.</a:t>
            </a:r>
            <a:endParaRPr lang="en-GB" sz="2400" dirty="0"/>
          </a:p>
          <a:p>
            <a:pPr marL="457189" indent="-457189">
              <a:buFont typeface="+mj-lt"/>
              <a:buAutoNum type="arabicPeriod" startAt="26"/>
            </a:pPr>
            <a:r>
              <a:rPr lang="en-US" sz="2400" dirty="0"/>
              <a:t>EMIRATES GROUP, AWAWA PANELS, sand trap, acoustical barriers, and acoustic louvers technical design.</a:t>
            </a:r>
            <a:endParaRPr lang="en-GB" sz="2400" dirty="0"/>
          </a:p>
          <a:p>
            <a:pPr marL="457189" indent="-457189">
              <a:buFont typeface="+mj-lt"/>
              <a:buAutoNum type="arabicPeriod" startAt="26"/>
            </a:pPr>
            <a:r>
              <a:rPr lang="en-US" sz="2400" dirty="0" err="1"/>
              <a:t>ABITAL</a:t>
            </a:r>
            <a:r>
              <a:rPr lang="en-US" sz="2400" dirty="0"/>
              <a:t>, CANEX, aluminum system design.</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70825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483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Façade Consultancy</a:t>
            </a:r>
            <a:endParaRPr lang="en-GB" b="1" dirty="0"/>
          </a:p>
          <a:p>
            <a:pPr marL="457189" indent="-457189">
              <a:buFont typeface="+mj-lt"/>
              <a:buAutoNum type="arabicPeriod" startAt="33"/>
            </a:pPr>
            <a:r>
              <a:rPr lang="en-US" sz="2400" dirty="0"/>
              <a:t>PALLADIUM MALL, INJAZ, 6 of October, façade engineering design, shop drawings, structural calculations, and façade project management.</a:t>
            </a:r>
          </a:p>
          <a:p>
            <a:pPr marL="457189" indent="-457189">
              <a:buFont typeface="+mj-lt"/>
              <a:buAutoNum type="arabicPeriod" startAt="33"/>
            </a:pPr>
            <a:r>
              <a:rPr lang="en-US" sz="2400" dirty="0"/>
              <a:t>ROD EL FARAG BRIDGE, Glass footbath redesign, construction and project management.</a:t>
            </a:r>
          </a:p>
          <a:p>
            <a:pPr marL="457189" indent="-457189">
              <a:buFont typeface="+mj-lt"/>
              <a:buAutoNum type="arabicPeriod" startAt="33"/>
            </a:pPr>
            <a:r>
              <a:rPr lang="en-US" sz="2400" dirty="0"/>
              <a:t>NEW CAIRO HEAD OFFICE, ACC, Skylight design.</a:t>
            </a:r>
          </a:p>
          <a:p>
            <a:pPr marL="457189" indent="-457189">
              <a:buFont typeface="+mj-lt"/>
              <a:buAutoNum type="arabicPeriod" startAt="33"/>
            </a:pPr>
            <a:r>
              <a:rPr lang="en-US" sz="2400" dirty="0"/>
              <a:t>AL ALAMEIN TOWERS, Frameless handrail system design, testing and application.</a:t>
            </a:r>
          </a:p>
          <a:p>
            <a:pPr marL="457189" indent="-457189">
              <a:buFont typeface="+mj-lt"/>
              <a:buAutoNum type="arabicPeriod" startAt="33"/>
            </a:pPr>
            <a:r>
              <a:rPr lang="en-US" sz="2400" dirty="0"/>
              <a:t>METRO STATIONS, Arab Contractors, Design management and coordination.</a:t>
            </a:r>
          </a:p>
          <a:p>
            <a:pPr marL="457189" indent="-457189">
              <a:buFont typeface="+mj-lt"/>
              <a:buAutoNum type="arabicPeriod" startAt="33"/>
            </a:pPr>
            <a:r>
              <a:rPr lang="en-US" sz="2400" dirty="0"/>
              <a:t>AUBE BANK, Façade Engineering Assessment &amp;  Construction Management.</a:t>
            </a:r>
          </a:p>
          <a:p>
            <a:pPr marL="457189" indent="-457189">
              <a:buFont typeface="+mj-lt"/>
              <a:buAutoNum type="arabicPeriod" startAt="33"/>
            </a:pPr>
            <a:r>
              <a:rPr lang="en-US" sz="2400" dirty="0" err="1"/>
              <a:t>TAJ</a:t>
            </a:r>
            <a:r>
              <a:rPr lang="en-US" sz="2400" dirty="0"/>
              <a:t> CITY, ACE, CW, Windows &amp; Doors structural integrity and technical evaluation.</a:t>
            </a:r>
          </a:p>
          <a:p>
            <a:pPr marL="457189" indent="-457189">
              <a:buFont typeface="+mj-lt"/>
              <a:buAutoNum type="arabicPeriod" startAt="33"/>
            </a:pPr>
            <a:endParaRPr lang="en-US" sz="2400" dirty="0"/>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2545399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80"/>
            <a:ext cx="11133137" cy="514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Office Buildings:</a:t>
            </a:r>
            <a:endParaRPr lang="en-GB" b="1" dirty="0"/>
          </a:p>
          <a:p>
            <a:pPr marL="457189" indent="-457189">
              <a:buFont typeface="+mj-lt"/>
              <a:buAutoNum type="arabicPeriod"/>
            </a:pPr>
            <a:r>
              <a:rPr lang="en-US" sz="2400" dirty="0"/>
              <a:t>Al </a:t>
            </a:r>
            <a:r>
              <a:rPr lang="en-US" sz="2400" dirty="0" err="1"/>
              <a:t>Moatasem</a:t>
            </a:r>
            <a:r>
              <a:rPr lang="en-US" sz="2400" dirty="0"/>
              <a:t> office building</a:t>
            </a:r>
            <a:endParaRPr lang="en-GB" sz="2400" dirty="0"/>
          </a:p>
          <a:p>
            <a:pPr marL="457189" indent="-457189">
              <a:buFont typeface="+mj-lt"/>
              <a:buAutoNum type="arabicPeriod"/>
            </a:pPr>
            <a:r>
              <a:rPr lang="en-US" sz="2400" dirty="0"/>
              <a:t>ECCT office building, 90</a:t>
            </a:r>
            <a:r>
              <a:rPr lang="en-US" sz="2400" baseline="30000" dirty="0"/>
              <a:t>th</a:t>
            </a:r>
            <a:r>
              <a:rPr lang="en-US" sz="2400" dirty="0"/>
              <a:t> Southern road, architectural and interior design.</a:t>
            </a:r>
          </a:p>
          <a:p>
            <a:pPr marL="457189" indent="-457189">
              <a:buFont typeface="+mj-lt"/>
              <a:buAutoNum type="arabicPeriod"/>
            </a:pPr>
            <a:r>
              <a:rPr lang="en-US" sz="2400" dirty="0"/>
              <a:t>SHELL office building, 90</a:t>
            </a:r>
            <a:r>
              <a:rPr lang="en-US" sz="2400" baseline="30000" dirty="0"/>
              <a:t>th</a:t>
            </a:r>
            <a:r>
              <a:rPr lang="en-US" sz="2400" dirty="0"/>
              <a:t> Southern road, Façade Engineering Consultancy.</a:t>
            </a:r>
          </a:p>
          <a:p>
            <a:pPr marL="457189" indent="-457189">
              <a:buFont typeface="+mj-lt"/>
              <a:buAutoNum type="arabicPeriod"/>
            </a:pPr>
            <a:r>
              <a:rPr lang="en-US" sz="2400" dirty="0"/>
              <a:t>UNI-SON 2 office building, 90</a:t>
            </a:r>
            <a:r>
              <a:rPr lang="en-US" sz="2400" baseline="30000" dirty="0"/>
              <a:t>th</a:t>
            </a:r>
            <a:r>
              <a:rPr lang="en-US" sz="2400" dirty="0"/>
              <a:t> Southern road, Façade Engineering Consultancy.</a:t>
            </a:r>
          </a:p>
          <a:p>
            <a:pPr marL="457189" indent="-457189">
              <a:buFont typeface="+mj-lt"/>
              <a:buAutoNum type="arabicPeriod"/>
            </a:pPr>
            <a:r>
              <a:rPr lang="en-US" sz="2400" dirty="0"/>
              <a:t>BARAKA office building, 90</a:t>
            </a:r>
            <a:r>
              <a:rPr lang="en-US" sz="2400" baseline="30000" dirty="0"/>
              <a:t>th</a:t>
            </a:r>
            <a:r>
              <a:rPr lang="en-US" sz="2400" dirty="0"/>
              <a:t> Southern road, Façade Engineering Consultancy.</a:t>
            </a:r>
          </a:p>
          <a:p>
            <a:pPr marL="457189" indent="-457189">
              <a:buFont typeface="+mj-lt"/>
              <a:buAutoNum type="arabicPeriod"/>
            </a:pPr>
            <a:r>
              <a:rPr lang="en-US" sz="2400" dirty="0"/>
              <a:t>REDCON office building, 90</a:t>
            </a:r>
            <a:r>
              <a:rPr lang="en-US" sz="2400" baseline="30000" dirty="0"/>
              <a:t>th</a:t>
            </a:r>
            <a:r>
              <a:rPr lang="en-US" sz="2400" dirty="0"/>
              <a:t> Southern road, Façade Engineering Consultancy.</a:t>
            </a:r>
            <a:endParaRPr lang="en-GB" sz="2400" dirty="0"/>
          </a:p>
          <a:p>
            <a:pPr marL="457189" indent="-457189">
              <a:buFont typeface="+mj-lt"/>
              <a:buAutoNum type="arabicPeriod"/>
            </a:pPr>
            <a:r>
              <a:rPr lang="en-US" sz="2400" dirty="0"/>
              <a:t>NBE Bank, MEP design and shop drawing, Nile cornice, Cairo.</a:t>
            </a:r>
          </a:p>
          <a:p>
            <a:pPr marL="457189" indent="-457189">
              <a:buFont typeface="+mj-lt"/>
              <a:buAutoNum type="arabicPeriod"/>
            </a:pPr>
            <a:r>
              <a:rPr lang="en-US" sz="2400" dirty="0"/>
              <a:t>ABC Bank, Façade Engineering Consultancy, Redcon, 90</a:t>
            </a:r>
            <a:r>
              <a:rPr lang="en-US" sz="2400" baseline="30000" dirty="0"/>
              <a:t>th</a:t>
            </a:r>
            <a:r>
              <a:rPr lang="en-US" sz="2400" dirty="0"/>
              <a:t> Northern Road, New Cairo.</a:t>
            </a:r>
          </a:p>
          <a:p>
            <a:pPr marL="457189" indent="-457189">
              <a:buFont typeface="+mj-lt"/>
              <a:buAutoNum type="arabicPeriod"/>
            </a:pPr>
            <a:r>
              <a:rPr lang="en-US" sz="2400" dirty="0"/>
              <a:t>AUBE Bank, Façade retrofitting, 90</a:t>
            </a:r>
            <a:r>
              <a:rPr lang="en-US" sz="2400" baseline="30000" dirty="0"/>
              <a:t>th</a:t>
            </a:r>
            <a:r>
              <a:rPr lang="en-US" sz="2400" dirty="0"/>
              <a:t> Southern Road, New Cairo.</a:t>
            </a:r>
            <a:endParaRPr lang="en-GB" sz="2400" dirty="0"/>
          </a:p>
          <a:p>
            <a:pPr lvl="0">
              <a:buNone/>
            </a:pPr>
            <a:endParaRPr lang="en-US" b="1" dirty="0"/>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1603823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71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Educational:</a:t>
            </a:r>
            <a:endParaRPr lang="en-GB" b="1" dirty="0"/>
          </a:p>
          <a:p>
            <a:pPr marL="457189" indent="-457189">
              <a:buFont typeface="+mj-lt"/>
              <a:buAutoNum type="arabicPeriod"/>
            </a:pPr>
            <a:r>
              <a:rPr lang="en-US" dirty="0"/>
              <a:t>Dar </a:t>
            </a:r>
            <a:r>
              <a:rPr lang="en-US" dirty="0" err="1"/>
              <a:t>ELelm</a:t>
            </a:r>
            <a:r>
              <a:rPr lang="en-US" dirty="0"/>
              <a:t> International School, LEED Certified</a:t>
            </a:r>
            <a:endParaRPr lang="en-US" b="1" dirty="0"/>
          </a:p>
          <a:p>
            <a:pPr lvl="0">
              <a:buNone/>
            </a:pPr>
            <a:r>
              <a:rPr lang="en-US" b="1" dirty="0"/>
              <a:t>Hospitals &amp; Health Care:</a:t>
            </a:r>
            <a:endParaRPr lang="en-GB" b="1" dirty="0"/>
          </a:p>
          <a:p>
            <a:pPr marL="457189" indent="-457189">
              <a:buFont typeface="+mj-lt"/>
              <a:buAutoNum type="arabicPeriod"/>
            </a:pPr>
            <a:r>
              <a:rPr lang="en-US" sz="2400" dirty="0"/>
              <a:t>Awara Medical Tower</a:t>
            </a:r>
            <a:endParaRPr lang="en-GB" sz="2400" dirty="0"/>
          </a:p>
          <a:p>
            <a:pPr marL="457189" indent="-457189">
              <a:buFont typeface="+mj-lt"/>
              <a:buAutoNum type="arabicPeriod"/>
            </a:pPr>
            <a:r>
              <a:rPr lang="en-US" sz="2400" dirty="0"/>
              <a:t>Al </a:t>
            </a:r>
            <a:r>
              <a:rPr lang="en-US" sz="2400" dirty="0" err="1"/>
              <a:t>Shourouk</a:t>
            </a:r>
            <a:r>
              <a:rPr lang="en-US" sz="2400" dirty="0"/>
              <a:t> hospital 1550 m2</a:t>
            </a:r>
            <a:endParaRPr lang="en-GB" sz="2400" dirty="0"/>
          </a:p>
          <a:p>
            <a:pPr marL="457189" indent="-457189">
              <a:buFont typeface="+mj-lt"/>
              <a:buAutoNum type="arabicPeriod"/>
            </a:pPr>
            <a:r>
              <a:rPr lang="en-US" sz="2400" dirty="0"/>
              <a:t>Medical city hospital &amp; Royal care </a:t>
            </a:r>
            <a:endParaRPr lang="en-GB" sz="2400" dirty="0"/>
          </a:p>
          <a:p>
            <a:pPr marL="457189" indent="-457189">
              <a:buFont typeface="+mj-lt"/>
              <a:buAutoNum type="arabicPeriod"/>
            </a:pPr>
            <a:r>
              <a:rPr lang="en-US" sz="2400" dirty="0"/>
              <a:t>Ashraf El </a:t>
            </a:r>
            <a:r>
              <a:rPr lang="en-US" sz="2400" dirty="0" err="1"/>
              <a:t>Shahawe</a:t>
            </a:r>
            <a:r>
              <a:rPr lang="en-US" sz="2400" dirty="0"/>
              <a:t> medical center.</a:t>
            </a:r>
            <a:endParaRPr lang="en-GB" sz="2400" dirty="0"/>
          </a:p>
          <a:p>
            <a:pPr marL="457189" indent="-457189">
              <a:buFont typeface="+mj-lt"/>
              <a:buAutoNum type="arabicPeriod"/>
            </a:pPr>
            <a:r>
              <a:rPr lang="en-US" sz="2400" dirty="0"/>
              <a:t>Medical Center, Nasr city.</a:t>
            </a:r>
            <a:endParaRPr lang="en-GB" sz="2400" dirty="0"/>
          </a:p>
          <a:p>
            <a:pPr lvl="0">
              <a:buNone/>
            </a:pPr>
            <a:r>
              <a:rPr lang="en-US" b="1" dirty="0"/>
              <a:t>Hotels:</a:t>
            </a:r>
            <a:endParaRPr lang="en-GB" b="1" dirty="0"/>
          </a:p>
          <a:p>
            <a:pPr marL="457189" indent="-457189">
              <a:buFont typeface="+mj-lt"/>
              <a:buAutoNum type="arabicPeriod"/>
            </a:pPr>
            <a:r>
              <a:rPr lang="en-US" sz="2400" dirty="0"/>
              <a:t>Intercontinental touristic village, </a:t>
            </a:r>
            <a:r>
              <a:rPr lang="en-US" sz="2400" dirty="0" err="1"/>
              <a:t>Hurgada</a:t>
            </a:r>
            <a:r>
              <a:rPr lang="en-US" sz="2400" dirty="0"/>
              <a:t>, AYALA Middle East.</a:t>
            </a:r>
            <a:endParaRPr lang="en-GB" sz="2400" dirty="0"/>
          </a:p>
          <a:p>
            <a:pPr marL="457189" indent="-457189">
              <a:buFont typeface="+mj-lt"/>
              <a:buAutoNum type="arabicPeriod"/>
            </a:pPr>
            <a:r>
              <a:rPr lang="en-US" sz="2400" dirty="0"/>
              <a:t>DELTA 4 stars hotel, </a:t>
            </a:r>
            <a:r>
              <a:rPr lang="en-US" sz="2400" dirty="0" err="1"/>
              <a:t>Hurgada</a:t>
            </a:r>
            <a:r>
              <a:rPr lang="en-US" sz="2400" dirty="0"/>
              <a:t>.</a:t>
            </a:r>
            <a:endParaRPr lang="en-GB" sz="2400" dirty="0"/>
          </a:p>
          <a:p>
            <a:pPr marL="457189" indent="-457189">
              <a:buFont typeface="+mj-lt"/>
              <a:buAutoNum type="arabicPeriod"/>
            </a:pPr>
            <a:r>
              <a:rPr lang="en-US" sz="2400" dirty="0"/>
              <a:t>Isis Travel Agency, Staff Housing.</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1856819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60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Luxury Palaces:</a:t>
            </a:r>
            <a:endParaRPr lang="en-GB" b="1" dirty="0"/>
          </a:p>
          <a:p>
            <a:pPr marL="457189" indent="-457189">
              <a:buFont typeface="+mj-lt"/>
              <a:buAutoNum type="arabicPeriod"/>
            </a:pPr>
            <a:r>
              <a:rPr lang="en-US" sz="2400" dirty="0" err="1"/>
              <a:t>AbdElsalamHigazy</a:t>
            </a:r>
            <a:r>
              <a:rPr lang="en-US" sz="2400" dirty="0"/>
              <a:t> Palace, Al </a:t>
            </a:r>
            <a:r>
              <a:rPr lang="en-US" sz="2400" dirty="0" err="1"/>
              <a:t>shourbagy</a:t>
            </a:r>
            <a:r>
              <a:rPr lang="en-US" sz="2400" dirty="0"/>
              <a:t>, Cairo- Alex. Agriculture road.</a:t>
            </a:r>
            <a:endParaRPr lang="en-GB" sz="2400" dirty="0"/>
          </a:p>
          <a:p>
            <a:pPr marL="457189" indent="-457189">
              <a:buFont typeface="+mj-lt"/>
              <a:buAutoNum type="arabicPeriod"/>
            </a:pPr>
            <a:r>
              <a:rPr lang="en-US" sz="2400" dirty="0"/>
              <a:t>Mohamed Awara Palace, Cairo </a:t>
            </a:r>
            <a:r>
              <a:rPr lang="en-US" sz="2400" dirty="0" err="1"/>
              <a:t>alex</a:t>
            </a:r>
            <a:r>
              <a:rPr lang="en-US" sz="2400" dirty="0"/>
              <a:t> desert road.</a:t>
            </a:r>
            <a:endParaRPr lang="en-GB" sz="2400" dirty="0"/>
          </a:p>
          <a:p>
            <a:pPr marL="457189" indent="-457189">
              <a:buFont typeface="+mj-lt"/>
              <a:buAutoNum type="arabicPeriod"/>
            </a:pPr>
            <a:r>
              <a:rPr lang="en-US" sz="2400" dirty="0"/>
              <a:t>Mrs. </a:t>
            </a:r>
            <a:r>
              <a:rPr lang="en-US" sz="2400" dirty="0" err="1"/>
              <a:t>Zeinab</a:t>
            </a:r>
            <a:r>
              <a:rPr lang="en-US" sz="2400" dirty="0"/>
              <a:t> El Sayed El Far, 6th of October.</a:t>
            </a:r>
            <a:endParaRPr lang="en-GB" sz="2400" dirty="0"/>
          </a:p>
          <a:p>
            <a:pPr lvl="0"/>
            <a:endParaRPr lang="en-US" sz="2400" b="1" dirty="0"/>
          </a:p>
          <a:p>
            <a:pPr lvl="0">
              <a:buNone/>
            </a:pPr>
            <a:r>
              <a:rPr lang="en-US" b="1" dirty="0"/>
              <a:t>Villas:</a:t>
            </a:r>
            <a:endParaRPr lang="en-GB" b="1" dirty="0"/>
          </a:p>
          <a:p>
            <a:pPr marL="457189" indent="-457189">
              <a:buFont typeface="+mj-lt"/>
              <a:buAutoNum type="arabicPeriod"/>
            </a:pPr>
            <a:r>
              <a:rPr lang="en-US" sz="2400" dirty="0" err="1"/>
              <a:t>Mr</a:t>
            </a:r>
            <a:r>
              <a:rPr lang="en-US" sz="2400" dirty="0"/>
              <a:t> Ahmed Madkour, Al </a:t>
            </a:r>
            <a:r>
              <a:rPr lang="en-US" sz="2400" dirty="0" err="1"/>
              <a:t>Obour</a:t>
            </a:r>
            <a:r>
              <a:rPr lang="en-US" sz="2400" dirty="0"/>
              <a:t> city</a:t>
            </a:r>
            <a:endParaRPr lang="en-GB" sz="2400" dirty="0"/>
          </a:p>
          <a:p>
            <a:pPr marL="457189" indent="-457189">
              <a:buFont typeface="+mj-lt"/>
              <a:buAutoNum type="arabicPeriod"/>
            </a:pPr>
            <a:r>
              <a:rPr lang="en-US" sz="2400" dirty="0" err="1"/>
              <a:t>Mr</a:t>
            </a:r>
            <a:r>
              <a:rPr lang="en-US" sz="2400" dirty="0"/>
              <a:t> Ahmed Osman, 6th of October</a:t>
            </a:r>
            <a:endParaRPr lang="en-GB" sz="2400" dirty="0"/>
          </a:p>
          <a:p>
            <a:pPr marL="457189" indent="-457189">
              <a:buFont typeface="+mj-lt"/>
              <a:buAutoNum type="arabicPeriod"/>
            </a:pPr>
            <a:r>
              <a:rPr lang="en-US" sz="2400" dirty="0" err="1"/>
              <a:t>Mr</a:t>
            </a:r>
            <a:r>
              <a:rPr lang="en-US" sz="2400" dirty="0"/>
              <a:t> Ahmed Sami, 6th of October</a:t>
            </a:r>
            <a:endParaRPr lang="en-GB" sz="2400" dirty="0"/>
          </a:p>
          <a:p>
            <a:pPr marL="457189" indent="-457189">
              <a:buFont typeface="+mj-lt"/>
              <a:buAutoNum type="arabicPeriod"/>
            </a:pPr>
            <a:r>
              <a:rPr lang="en-US" sz="2400" dirty="0" err="1"/>
              <a:t>MrAlaaKishk</a:t>
            </a:r>
            <a:r>
              <a:rPr lang="en-US" sz="2400" dirty="0"/>
              <a:t>, 6th of October</a:t>
            </a:r>
            <a:endParaRPr lang="en-GB" sz="2400" dirty="0"/>
          </a:p>
          <a:p>
            <a:pPr marL="457189" indent="-457189">
              <a:buFont typeface="+mj-lt"/>
              <a:buAutoNum type="arabicPeriod"/>
            </a:pPr>
            <a:r>
              <a:rPr lang="en-US" sz="2400" dirty="0" err="1"/>
              <a:t>Mr</a:t>
            </a:r>
            <a:r>
              <a:rPr lang="en-US" sz="2400" dirty="0"/>
              <a:t> Mohamed </a:t>
            </a:r>
            <a:r>
              <a:rPr lang="en-US" sz="2400" dirty="0" err="1"/>
              <a:t>Gazar</a:t>
            </a:r>
            <a:r>
              <a:rPr lang="en-US" sz="2400" dirty="0"/>
              <a:t>, Villa refurbishment.</a:t>
            </a:r>
            <a:endParaRPr lang="en-GB" sz="2400" dirty="0"/>
          </a:p>
          <a:p>
            <a:pPr marL="457189" indent="-457189">
              <a:buFont typeface="+mj-lt"/>
              <a:buAutoNum type="arabicPeriod"/>
            </a:pPr>
            <a:r>
              <a:rPr lang="en-US" sz="2400" dirty="0" err="1"/>
              <a:t>Mr</a:t>
            </a:r>
            <a:r>
              <a:rPr lang="en-US" sz="2400" dirty="0"/>
              <a:t> Mohamed </a:t>
            </a:r>
            <a:r>
              <a:rPr lang="en-US" sz="2400" dirty="0" err="1"/>
              <a:t>Gazar</a:t>
            </a:r>
            <a:r>
              <a:rPr lang="en-US" sz="2400" dirty="0"/>
              <a:t>, new Villa</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789315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60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Villas:</a:t>
            </a:r>
            <a:endParaRPr lang="en-GB" b="1" dirty="0"/>
          </a:p>
          <a:p>
            <a:pPr marL="457189" indent="-457189">
              <a:buFont typeface="+mj-lt"/>
              <a:buAutoNum type="arabicPeriod"/>
            </a:pPr>
            <a:r>
              <a:rPr lang="en-US" sz="2400" dirty="0" err="1"/>
              <a:t>Mr</a:t>
            </a:r>
            <a:r>
              <a:rPr lang="en-US" sz="2400" dirty="0"/>
              <a:t> Mohamed El Halaby villa</a:t>
            </a:r>
            <a:endParaRPr lang="en-GB" sz="2400" dirty="0"/>
          </a:p>
          <a:p>
            <a:pPr marL="457189" indent="-457189">
              <a:buFont typeface="+mj-lt"/>
              <a:buAutoNum type="arabicPeriod"/>
            </a:pPr>
            <a:r>
              <a:rPr lang="en-US" sz="2400" dirty="0" err="1"/>
              <a:t>Mr</a:t>
            </a:r>
            <a:r>
              <a:rPr lang="en-US" sz="2400" dirty="0"/>
              <a:t> Mohamed Awara villa, Cairo Alex desert road</a:t>
            </a:r>
            <a:endParaRPr lang="en-GB" sz="2400" dirty="0"/>
          </a:p>
          <a:p>
            <a:pPr marL="457189" indent="-457189">
              <a:buFont typeface="+mj-lt"/>
              <a:buAutoNum type="arabicPeriod"/>
            </a:pPr>
            <a:r>
              <a:rPr lang="en-US" sz="2400" dirty="0" err="1"/>
              <a:t>Mr</a:t>
            </a:r>
            <a:r>
              <a:rPr lang="en-US" sz="2400" dirty="0"/>
              <a:t> Mostafa Abou El Naga, </a:t>
            </a:r>
            <a:r>
              <a:rPr lang="en-US" sz="2400" dirty="0" err="1"/>
              <a:t>tanta</a:t>
            </a:r>
            <a:r>
              <a:rPr lang="en-US" sz="2400" dirty="0"/>
              <a:t>.</a:t>
            </a:r>
            <a:endParaRPr lang="en-GB" sz="2400" dirty="0"/>
          </a:p>
          <a:p>
            <a:pPr marL="457189" indent="-457189">
              <a:buFont typeface="+mj-lt"/>
              <a:buAutoNum type="arabicPeriod"/>
            </a:pPr>
            <a:r>
              <a:rPr lang="en-US" sz="2400" dirty="0" err="1"/>
              <a:t>Mr</a:t>
            </a:r>
            <a:r>
              <a:rPr lang="en-US" sz="2400" dirty="0"/>
              <a:t> Mostafa Bashir, </a:t>
            </a:r>
            <a:r>
              <a:rPr lang="en-US" sz="2400" dirty="0" err="1"/>
              <a:t>tanta</a:t>
            </a:r>
            <a:r>
              <a:rPr lang="en-US" sz="2400" dirty="0"/>
              <a:t>.</a:t>
            </a:r>
            <a:endParaRPr lang="en-GB" sz="2400" dirty="0"/>
          </a:p>
          <a:p>
            <a:pPr marL="457189" indent="-457189">
              <a:buFont typeface="+mj-lt"/>
              <a:buAutoNum type="arabicPeriod"/>
            </a:pPr>
            <a:r>
              <a:rPr lang="en-US" sz="2400" dirty="0"/>
              <a:t>Mrs. Magda Mohamed Ahmed, Al </a:t>
            </a:r>
            <a:r>
              <a:rPr lang="en-US" sz="2400" dirty="0" err="1"/>
              <a:t>Obour</a:t>
            </a:r>
            <a:r>
              <a:rPr lang="en-US" sz="2400" dirty="0"/>
              <a:t> City.</a:t>
            </a:r>
            <a:endParaRPr lang="en-GB" sz="2400" dirty="0"/>
          </a:p>
          <a:p>
            <a:pPr marL="457189" indent="-457189">
              <a:buFont typeface="+mj-lt"/>
              <a:buAutoNum type="arabicPeriod"/>
            </a:pPr>
            <a:r>
              <a:rPr lang="en-US" sz="2400" dirty="0" err="1"/>
              <a:t>Mr</a:t>
            </a:r>
            <a:r>
              <a:rPr lang="en-US" sz="2400" dirty="0"/>
              <a:t> Saad Farag villa Compound, Alex.</a:t>
            </a:r>
            <a:endParaRPr lang="en-GB" sz="2400" dirty="0"/>
          </a:p>
          <a:p>
            <a:pPr marL="457189" indent="-457189">
              <a:buFont typeface="+mj-lt"/>
              <a:buAutoNum type="arabicPeriod"/>
            </a:pPr>
            <a:r>
              <a:rPr lang="en-US" sz="2400" dirty="0" err="1"/>
              <a:t>Mr</a:t>
            </a:r>
            <a:r>
              <a:rPr lang="en-US" sz="2400" dirty="0"/>
              <a:t> </a:t>
            </a:r>
            <a:r>
              <a:rPr lang="en-US" sz="2400" dirty="0" err="1"/>
              <a:t>Wagieh</a:t>
            </a:r>
            <a:r>
              <a:rPr lang="en-US" sz="2400" dirty="0"/>
              <a:t> </a:t>
            </a:r>
            <a:r>
              <a:rPr lang="en-US" sz="2400" dirty="0" err="1"/>
              <a:t>shafik</a:t>
            </a:r>
            <a:r>
              <a:rPr lang="en-US" sz="2400" dirty="0"/>
              <a:t> Farag, Al Sadat City.</a:t>
            </a:r>
            <a:endParaRPr lang="en-GB" sz="2400" dirty="0"/>
          </a:p>
          <a:p>
            <a:pPr lvl="0"/>
            <a:endParaRPr lang="en-US" sz="2400" b="1" dirty="0"/>
          </a:p>
          <a:p>
            <a:pPr lvl="0">
              <a:buNone/>
            </a:pPr>
            <a:r>
              <a:rPr lang="en-US" b="1" dirty="0"/>
              <a:t>Residential Towers:</a:t>
            </a:r>
            <a:endParaRPr lang="en-GB" b="1" dirty="0"/>
          </a:p>
          <a:p>
            <a:pPr marL="457189" indent="-457189">
              <a:buFont typeface="+mj-lt"/>
              <a:buAutoNum type="arabicPeriod"/>
            </a:pPr>
            <a:r>
              <a:rPr lang="en-US" sz="2400" dirty="0"/>
              <a:t>Dr. Adel </a:t>
            </a:r>
            <a:r>
              <a:rPr lang="en-US" sz="2400" dirty="0" err="1"/>
              <a:t>Khalifah</a:t>
            </a:r>
            <a:r>
              <a:rPr lang="en-US" sz="2400" dirty="0"/>
              <a:t> residential tower.</a:t>
            </a:r>
            <a:endParaRPr lang="en-GB" sz="2400" dirty="0"/>
          </a:p>
          <a:p>
            <a:pPr marL="457189" indent="-457189">
              <a:buFont typeface="+mj-lt"/>
              <a:buAutoNum type="arabicPeriod"/>
            </a:pPr>
            <a:r>
              <a:rPr lang="en-US" sz="2400" dirty="0"/>
              <a:t>Dr. Saed </a:t>
            </a:r>
            <a:r>
              <a:rPr lang="en-US" sz="2400" dirty="0" err="1"/>
              <a:t>Saafan</a:t>
            </a:r>
            <a:r>
              <a:rPr lang="en-US" sz="2400" dirty="0"/>
              <a:t> residential tower.</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358268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8"/>
            <a:ext cx="11133137" cy="554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Residential Towers:</a:t>
            </a:r>
            <a:endParaRPr lang="en-GB" b="1" dirty="0"/>
          </a:p>
          <a:p>
            <a:pPr marL="457189" indent="-457189">
              <a:buFont typeface="+mj-lt"/>
              <a:buAutoNum type="arabicPeriod"/>
            </a:pPr>
            <a:r>
              <a:rPr lang="en-US" sz="2400" dirty="0"/>
              <a:t>Flower tower, residential tower.</a:t>
            </a:r>
            <a:endParaRPr lang="en-GB" sz="2400" dirty="0"/>
          </a:p>
          <a:p>
            <a:pPr marL="457189" indent="-457189">
              <a:buFont typeface="+mj-lt"/>
              <a:buAutoNum type="arabicPeriod"/>
            </a:pPr>
            <a:r>
              <a:rPr lang="en-US" sz="2400" dirty="0"/>
              <a:t>Royal tower, residential tower.</a:t>
            </a:r>
            <a:endParaRPr lang="en-GB" sz="2400" dirty="0"/>
          </a:p>
          <a:p>
            <a:pPr marL="457189" indent="-457189">
              <a:buFont typeface="+mj-lt"/>
              <a:buAutoNum type="arabicPeriod"/>
            </a:pPr>
            <a:r>
              <a:rPr lang="en-US" sz="2400" dirty="0"/>
              <a:t>Mohamed Bar Residential tower</a:t>
            </a:r>
            <a:endParaRPr lang="en-GB" sz="2400" dirty="0"/>
          </a:p>
          <a:p>
            <a:pPr marL="457189" indent="-457189">
              <a:buFont typeface="+mj-lt"/>
              <a:buAutoNum type="arabicPeriod"/>
            </a:pPr>
            <a:r>
              <a:rPr lang="en-US" sz="2400" dirty="0"/>
              <a:t>El </a:t>
            </a:r>
            <a:r>
              <a:rPr lang="en-US" sz="2400" dirty="0" err="1"/>
              <a:t>Shami</a:t>
            </a:r>
            <a:r>
              <a:rPr lang="en-US" sz="2400" dirty="0"/>
              <a:t> office residential tower, Total built up area 6444 m2</a:t>
            </a:r>
            <a:endParaRPr lang="en-GB" sz="2400" dirty="0"/>
          </a:p>
          <a:p>
            <a:pPr marL="457189" indent="-457189">
              <a:buFont typeface="+mj-lt"/>
              <a:buAutoNum type="arabicPeriod"/>
            </a:pPr>
            <a:r>
              <a:rPr lang="en-US" sz="2400" dirty="0"/>
              <a:t>El </a:t>
            </a:r>
            <a:r>
              <a:rPr lang="en-US" sz="2400" dirty="0" err="1"/>
              <a:t>Shami</a:t>
            </a:r>
            <a:r>
              <a:rPr lang="en-US" sz="2400" dirty="0"/>
              <a:t> commercial residential tower, Total built up area 8496 m2</a:t>
            </a:r>
            <a:endParaRPr lang="en-GB" sz="2400" dirty="0"/>
          </a:p>
          <a:p>
            <a:pPr marL="457189" indent="-457189">
              <a:buFont typeface="+mj-lt"/>
              <a:buAutoNum type="arabicPeriod"/>
            </a:pPr>
            <a:r>
              <a:rPr lang="en-US" sz="2400" dirty="0"/>
              <a:t>El </a:t>
            </a:r>
            <a:r>
              <a:rPr lang="en-US" sz="2400" dirty="0" err="1"/>
              <a:t>Bana</a:t>
            </a:r>
            <a:r>
              <a:rPr lang="en-US" sz="2400" dirty="0"/>
              <a:t> residential tower.</a:t>
            </a:r>
            <a:endParaRPr lang="en-GB" sz="2400" dirty="0"/>
          </a:p>
          <a:p>
            <a:pPr marL="457189" indent="-457189">
              <a:buFont typeface="+mj-lt"/>
              <a:buAutoNum type="arabicPeriod"/>
            </a:pPr>
            <a:r>
              <a:rPr lang="en-US" sz="2400" dirty="0"/>
              <a:t>Abd El </a:t>
            </a:r>
            <a:r>
              <a:rPr lang="en-US" sz="2400" dirty="0" err="1"/>
              <a:t>Reheim</a:t>
            </a:r>
            <a:r>
              <a:rPr lang="en-US" sz="2400" dirty="0"/>
              <a:t> El </a:t>
            </a:r>
            <a:r>
              <a:rPr lang="en-US" sz="2400" dirty="0" err="1"/>
              <a:t>Gammal</a:t>
            </a:r>
            <a:r>
              <a:rPr lang="en-US" sz="2400" dirty="0"/>
              <a:t> residential tower.</a:t>
            </a:r>
            <a:endParaRPr lang="en-GB" sz="2400" dirty="0"/>
          </a:p>
          <a:p>
            <a:pPr marL="457189" indent="-457189">
              <a:buFont typeface="+mj-lt"/>
              <a:buAutoNum type="arabicPeriod"/>
            </a:pPr>
            <a:r>
              <a:rPr lang="en-US" sz="2400" dirty="0"/>
              <a:t>Al </a:t>
            </a:r>
            <a:r>
              <a:rPr lang="en-US" sz="2400" dirty="0" err="1"/>
              <a:t>forqan</a:t>
            </a:r>
            <a:r>
              <a:rPr lang="en-US" sz="2400" dirty="0"/>
              <a:t> residential tower.</a:t>
            </a:r>
            <a:endParaRPr lang="en-GB" sz="2400" dirty="0"/>
          </a:p>
          <a:p>
            <a:pPr marL="457189" indent="-457189">
              <a:buFont typeface="+mj-lt"/>
              <a:buAutoNum type="arabicPeriod"/>
            </a:pPr>
            <a:r>
              <a:rPr lang="en-US" sz="2400" dirty="0"/>
              <a:t>Dr </a:t>
            </a:r>
            <a:r>
              <a:rPr lang="en-US" sz="2400" dirty="0" err="1"/>
              <a:t>Galila</a:t>
            </a:r>
            <a:r>
              <a:rPr lang="en-US" sz="2400" dirty="0"/>
              <a:t> residential tower, façade engineering, Al Mohandseen</a:t>
            </a:r>
            <a:endParaRPr lang="en-GB" sz="2400" dirty="0"/>
          </a:p>
          <a:p>
            <a:pPr marL="457189" indent="-457189">
              <a:buFont typeface="+mj-lt"/>
              <a:buAutoNum type="arabicPeriod"/>
            </a:pPr>
            <a:r>
              <a:rPr lang="en-US" sz="2400" dirty="0"/>
              <a:t>Mr. Ibrahim El </a:t>
            </a:r>
            <a:r>
              <a:rPr lang="en-US" sz="2400" dirty="0" err="1"/>
              <a:t>Fawi</a:t>
            </a:r>
            <a:r>
              <a:rPr lang="en-US" sz="2400" dirty="0"/>
              <a:t>, residential tower.</a:t>
            </a:r>
            <a:endParaRPr lang="en-GB" sz="2400" dirty="0"/>
          </a:p>
          <a:p>
            <a:pPr marL="457189" indent="-457189">
              <a:buFont typeface="+mj-lt"/>
              <a:buAutoNum type="arabicPeriod"/>
            </a:pPr>
            <a:r>
              <a:rPr lang="en-US" sz="2400" dirty="0"/>
              <a:t>Mr. Mohamed Bar residential tower, Stadium road, Tanta</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253953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7"/>
            <a:ext cx="11133137" cy="554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Residential Towers:</a:t>
            </a:r>
            <a:endParaRPr lang="en-GB" b="1" dirty="0"/>
          </a:p>
          <a:p>
            <a:pPr marL="457189" indent="-457189">
              <a:buFont typeface="+mj-lt"/>
              <a:buAutoNum type="arabicPeriod"/>
            </a:pPr>
            <a:r>
              <a:rPr lang="en-US" sz="2400" dirty="0"/>
              <a:t>Mr. Mohsen Farag, Façade design, residential tower.</a:t>
            </a:r>
            <a:endParaRPr lang="en-GB" sz="2400" dirty="0"/>
          </a:p>
          <a:p>
            <a:pPr marL="457189" indent="-457189">
              <a:buFont typeface="+mj-lt"/>
              <a:buAutoNum type="arabicPeriod"/>
            </a:pPr>
            <a:r>
              <a:rPr lang="en-US" sz="2400" dirty="0"/>
              <a:t>Mr. Mohamed </a:t>
            </a:r>
            <a:r>
              <a:rPr lang="en-US" sz="2400" dirty="0" err="1"/>
              <a:t>Orieby</a:t>
            </a:r>
            <a:r>
              <a:rPr lang="en-US" sz="2400" dirty="0"/>
              <a:t>, Tanta, residential tower.</a:t>
            </a:r>
            <a:endParaRPr lang="en-GB" sz="2400" dirty="0"/>
          </a:p>
          <a:p>
            <a:pPr marL="457189" indent="-457189">
              <a:buFont typeface="+mj-lt"/>
              <a:buAutoNum type="arabicPeriod"/>
            </a:pPr>
            <a:r>
              <a:rPr lang="en-US" sz="2400" dirty="0"/>
              <a:t>Mr. Saad Farag, </a:t>
            </a:r>
            <a:r>
              <a:rPr lang="en-US" sz="2400" dirty="0" err="1"/>
              <a:t>Agamy</a:t>
            </a:r>
            <a:r>
              <a:rPr lang="en-US" sz="2400" dirty="0"/>
              <a:t>, Alex, residential tower.</a:t>
            </a:r>
            <a:endParaRPr lang="en-GB" sz="2400" dirty="0"/>
          </a:p>
          <a:p>
            <a:pPr marL="457189" indent="-457189">
              <a:buFont typeface="+mj-lt"/>
              <a:buAutoNum type="arabicPeriod"/>
            </a:pPr>
            <a:r>
              <a:rPr lang="en-US" sz="2400" dirty="0"/>
              <a:t>Mr. Saad Farag, al </a:t>
            </a:r>
            <a:r>
              <a:rPr lang="en-US" sz="2400" dirty="0" err="1"/>
              <a:t>Mansourah</a:t>
            </a:r>
            <a:r>
              <a:rPr lang="en-US" sz="2400" dirty="0"/>
              <a:t> residential tower.</a:t>
            </a:r>
            <a:endParaRPr lang="en-GB" sz="2400" dirty="0"/>
          </a:p>
          <a:p>
            <a:pPr marL="457189" indent="-457189">
              <a:buFont typeface="+mj-lt"/>
              <a:buAutoNum type="arabicPeriod"/>
            </a:pPr>
            <a:r>
              <a:rPr lang="en-US" sz="2400" dirty="0"/>
              <a:t>Mr. </a:t>
            </a:r>
            <a:r>
              <a:rPr lang="en-US" sz="2400" dirty="0" err="1"/>
              <a:t>Shafik</a:t>
            </a:r>
            <a:r>
              <a:rPr lang="en-US" sz="2400" dirty="0"/>
              <a:t> </a:t>
            </a:r>
            <a:r>
              <a:rPr lang="en-US" sz="2400" dirty="0" err="1"/>
              <a:t>saad</a:t>
            </a:r>
            <a:r>
              <a:rPr lang="en-US" sz="2400" dirty="0"/>
              <a:t> </a:t>
            </a:r>
            <a:r>
              <a:rPr lang="en-US" sz="2400" dirty="0" err="1"/>
              <a:t>Abdou</a:t>
            </a:r>
            <a:r>
              <a:rPr lang="en-US" sz="2400" dirty="0"/>
              <a:t> residential tower.</a:t>
            </a:r>
            <a:endParaRPr lang="en-GB" sz="2400" dirty="0"/>
          </a:p>
          <a:p>
            <a:pPr marL="457189" indent="-457189">
              <a:buFont typeface="+mj-lt"/>
              <a:buAutoNum type="arabicPeriod"/>
            </a:pPr>
            <a:r>
              <a:rPr lang="en-US" sz="2400" dirty="0"/>
              <a:t>Mr. Abd El Salam </a:t>
            </a:r>
            <a:r>
              <a:rPr lang="en-US" sz="2400" dirty="0" err="1"/>
              <a:t>Higazy</a:t>
            </a:r>
            <a:r>
              <a:rPr lang="en-US" sz="2400" dirty="0"/>
              <a:t>, Stadium street, Tanta, residential tower.</a:t>
            </a:r>
            <a:endParaRPr lang="en-GB" sz="2400" dirty="0"/>
          </a:p>
          <a:p>
            <a:pPr lvl="0">
              <a:buNone/>
            </a:pPr>
            <a:endParaRPr lang="en-US" sz="2400" b="1" dirty="0"/>
          </a:p>
          <a:p>
            <a:pPr lvl="0">
              <a:buNone/>
            </a:pPr>
            <a:r>
              <a:rPr lang="en-US" sz="2400" b="1" dirty="0"/>
              <a:t>Interior Decoration:</a:t>
            </a:r>
            <a:endParaRPr lang="en-GB" sz="2400" b="1" dirty="0"/>
          </a:p>
          <a:p>
            <a:pPr marL="457189" indent="-457189">
              <a:buFont typeface="+mj-lt"/>
              <a:buAutoNum type="arabicPeriod"/>
            </a:pPr>
            <a:r>
              <a:rPr lang="en-US" sz="2400" dirty="0"/>
              <a:t>AL GUEZIRA COMPOUND, </a:t>
            </a:r>
            <a:r>
              <a:rPr lang="en-US" sz="2400" dirty="0" err="1"/>
              <a:t>Mr</a:t>
            </a:r>
            <a:r>
              <a:rPr lang="en-US" sz="2400" dirty="0"/>
              <a:t> Alaa El </a:t>
            </a:r>
            <a:r>
              <a:rPr lang="en-US" sz="2400" dirty="0" err="1"/>
              <a:t>Gharabawi</a:t>
            </a:r>
            <a:endParaRPr lang="en-GB" sz="2400" dirty="0"/>
          </a:p>
          <a:p>
            <a:pPr marL="457189" indent="-457189">
              <a:buFont typeface="+mj-lt"/>
              <a:buAutoNum type="arabicPeriod"/>
            </a:pPr>
            <a:r>
              <a:rPr lang="en-US" sz="2400" dirty="0" err="1"/>
              <a:t>FSH</a:t>
            </a:r>
            <a:r>
              <a:rPr lang="en-US" sz="2400" dirty="0"/>
              <a:t> Luxor mockup room.</a:t>
            </a:r>
            <a:endParaRPr lang="en-GB" sz="2400" dirty="0"/>
          </a:p>
          <a:p>
            <a:pPr marL="457189" indent="-457189">
              <a:buFont typeface="+mj-lt"/>
              <a:buAutoNum type="arabicPeriod"/>
            </a:pPr>
            <a:r>
              <a:rPr lang="en-US" sz="2400" dirty="0" err="1"/>
              <a:t>Joval</a:t>
            </a:r>
            <a:r>
              <a:rPr lang="en-US" sz="2400" dirty="0"/>
              <a:t> shop, branding, interior design, and supervision.</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4164095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dirty="0">
                <a:solidFill>
                  <a:prstClr val="white"/>
                </a:solidFill>
              </a:endParaRPr>
            </a:p>
          </p:txBody>
        </p:sp>
      </p:grpSp>
      <p:sp>
        <p:nvSpPr>
          <p:cNvPr id="8" name="Rectangle 17"/>
          <p:cNvSpPr>
            <a:spLocks noChangeArrowheads="1"/>
          </p:cNvSpPr>
          <p:nvPr/>
        </p:nvSpPr>
        <p:spPr bwMode="auto">
          <a:xfrm>
            <a:off x="528639" y="1465264"/>
            <a:ext cx="562909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Modern Engineering Group </a:t>
            </a:r>
            <a:r>
              <a:rPr lang="en-US" dirty="0">
                <a:solidFill>
                  <a:prstClr val="black"/>
                </a:solidFill>
                <a:latin typeface="Calibri" panose="020F0502020204030204"/>
                <a:ea typeface="Calibri" panose="020F0502020204030204" pitchFamily="34" charset="0"/>
                <a:cs typeface="Arial" panose="020B0604020202020204" pitchFamily="34" charset="0"/>
              </a:rPr>
              <a:t>(</a:t>
            </a:r>
            <a:r>
              <a:rPr lang="en-US" b="1" dirty="0">
                <a:solidFill>
                  <a:prstClr val="black"/>
                </a:solidFill>
                <a:latin typeface="Calibri" panose="020F0502020204030204"/>
                <a:ea typeface="Calibri" panose="020F0502020204030204" pitchFamily="34" charset="0"/>
                <a:cs typeface="Arial" panose="020B0604020202020204" pitchFamily="34" charset="0"/>
              </a:rPr>
              <a:t>MEG</a:t>
            </a:r>
            <a:r>
              <a:rPr lang="en-US" dirty="0">
                <a:solidFill>
                  <a:prstClr val="black"/>
                </a:solidFill>
                <a:latin typeface="Calibri" panose="020F0502020204030204"/>
                <a:ea typeface="Calibri" panose="020F0502020204030204" pitchFamily="34" charset="0"/>
                <a:cs typeface="Arial" panose="020B0604020202020204" pitchFamily="34" charset="0"/>
              </a:rPr>
              <a:t>) is a consulting firm started on 1994 as architectural consulting firm with the name of Modern Architecture Group MAG until 2015 the name was changed to Modern Engineering Group MEG to include all engineering disciplines working jointly with prestigious engineering consultancy firms.</a:t>
            </a:r>
          </a:p>
        </p:txBody>
      </p:sp>
      <p:sp>
        <p:nvSpPr>
          <p:cNvPr id="9" name="Rectangle 8"/>
          <p:cNvSpPr/>
          <p:nvPr/>
        </p:nvSpPr>
        <p:spPr>
          <a:xfrm>
            <a:off x="497588" y="367797"/>
            <a:ext cx="3106043" cy="769441"/>
          </a:xfrm>
          <a:prstGeom prst="rect">
            <a:avLst/>
          </a:prstGeom>
        </p:spPr>
        <p:txBody>
          <a:bodyPr wrap="none">
            <a:spAutoFit/>
          </a:bodyPr>
          <a:lstStyle/>
          <a:p>
            <a:pPr algn="just"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Introduction</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0945" r="18979"/>
          <a:stretch/>
        </p:blipFill>
        <p:spPr>
          <a:xfrm>
            <a:off x="6123014" y="185195"/>
            <a:ext cx="6041985" cy="6537960"/>
          </a:xfrm>
          <a:prstGeom prst="rect">
            <a:avLst/>
          </a:prstGeom>
        </p:spPr>
      </p:pic>
    </p:spTree>
    <p:extLst>
      <p:ext uri="{BB962C8B-B14F-4D97-AF65-F5344CB8AC3E}">
        <p14:creationId xmlns:p14="http://schemas.microsoft.com/office/powerpoint/2010/main" val="2387286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495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Interior Decoration:</a:t>
            </a:r>
            <a:endParaRPr lang="en-GB" b="1" dirty="0"/>
          </a:p>
          <a:p>
            <a:pPr marL="457189" indent="-457189">
              <a:buFont typeface="+mj-lt"/>
              <a:buAutoNum type="arabicPeriod"/>
            </a:pPr>
            <a:r>
              <a:rPr lang="en-US" sz="2400" dirty="0"/>
              <a:t>Al </a:t>
            </a:r>
            <a:r>
              <a:rPr lang="en-US" sz="2400" dirty="0" err="1"/>
              <a:t>Rabouah</a:t>
            </a:r>
            <a:r>
              <a:rPr lang="en-US" sz="2400" dirty="0"/>
              <a:t> chalet, Mr. Mohamed Bar</a:t>
            </a:r>
            <a:endParaRPr lang="en-GB" sz="2400" dirty="0"/>
          </a:p>
          <a:p>
            <a:pPr marL="457189" indent="-457189">
              <a:buFont typeface="+mj-lt"/>
              <a:buAutoNum type="arabicPeriod"/>
            </a:pPr>
            <a:r>
              <a:rPr lang="en-US" sz="2400" dirty="0"/>
              <a:t>Villa Mr. Mohamed Bar, entrance interior design, façade redesign, interior designs for different apartments.</a:t>
            </a:r>
            <a:endParaRPr lang="en-GB" sz="2400" dirty="0"/>
          </a:p>
          <a:p>
            <a:pPr marL="457189" indent="-457189">
              <a:buFont typeface="+mj-lt"/>
              <a:buAutoNum type="arabicPeriod"/>
            </a:pPr>
            <a:r>
              <a:rPr lang="en-US" sz="2400" dirty="0"/>
              <a:t>Egypt Food shop.</a:t>
            </a:r>
            <a:endParaRPr lang="en-GB" sz="2400" dirty="0"/>
          </a:p>
          <a:p>
            <a:pPr marL="457189" indent="-457189">
              <a:buFont typeface="+mj-lt"/>
              <a:buAutoNum type="arabicPeriod"/>
            </a:pPr>
            <a:r>
              <a:rPr lang="en-US" sz="2400" dirty="0" err="1"/>
              <a:t>Mr</a:t>
            </a:r>
            <a:r>
              <a:rPr lang="en-US" sz="2400" dirty="0"/>
              <a:t> Mostafa </a:t>
            </a:r>
            <a:r>
              <a:rPr lang="en-US" sz="2400" dirty="0" err="1"/>
              <a:t>Awni</a:t>
            </a:r>
            <a:r>
              <a:rPr lang="en-US" sz="2400" dirty="0"/>
              <a:t>, pent house design</a:t>
            </a:r>
            <a:endParaRPr lang="en-GB" sz="2400" dirty="0"/>
          </a:p>
          <a:p>
            <a:pPr marL="457189" indent="-457189">
              <a:buFont typeface="+mj-lt"/>
              <a:buAutoNum type="arabicPeriod"/>
            </a:pPr>
            <a:r>
              <a:rPr lang="en-US" sz="2400" dirty="0"/>
              <a:t>Al </a:t>
            </a:r>
            <a:r>
              <a:rPr lang="en-US" sz="2400" dirty="0" err="1"/>
              <a:t>rabouah</a:t>
            </a:r>
            <a:r>
              <a:rPr lang="en-US" sz="2400" dirty="0"/>
              <a:t> Compound, weekend shale interior design.</a:t>
            </a:r>
            <a:endParaRPr lang="en-GB" sz="2400" dirty="0"/>
          </a:p>
          <a:p>
            <a:pPr marL="457189" indent="-457189">
              <a:buFont typeface="+mj-lt"/>
              <a:buAutoNum type="arabicPeriod"/>
            </a:pPr>
            <a:r>
              <a:rPr lang="en-US" sz="2400" dirty="0" err="1"/>
              <a:t>SFC</a:t>
            </a:r>
            <a:r>
              <a:rPr lang="en-US" sz="2400" dirty="0"/>
              <a:t> </a:t>
            </a:r>
            <a:r>
              <a:rPr lang="en-US" sz="2400" dirty="0" err="1"/>
              <a:t>Bahra</a:t>
            </a:r>
            <a:r>
              <a:rPr lang="en-US" sz="2400" dirty="0"/>
              <a:t> Franchise, shop interior design.</a:t>
            </a:r>
            <a:endParaRPr lang="en-GB" sz="2400" dirty="0"/>
          </a:p>
          <a:p>
            <a:pPr marL="457189" indent="-457189">
              <a:buFont typeface="+mj-lt"/>
              <a:buAutoNum type="arabicPeriod"/>
            </a:pPr>
            <a:r>
              <a:rPr lang="en-US" sz="2400" dirty="0"/>
              <a:t>Mr. Mostafa El </a:t>
            </a:r>
            <a:r>
              <a:rPr lang="en-US" sz="2400" dirty="0" err="1"/>
              <a:t>sherbini</a:t>
            </a:r>
            <a:r>
              <a:rPr lang="en-US" sz="2400" dirty="0"/>
              <a:t> Apartment.</a:t>
            </a:r>
            <a:endParaRPr lang="en-GB" sz="2400" dirty="0"/>
          </a:p>
          <a:p>
            <a:pPr marL="457189" indent="-457189">
              <a:buFont typeface="+mj-lt"/>
              <a:buAutoNum type="arabicPeriod"/>
            </a:pPr>
            <a:r>
              <a:rPr lang="en-US" sz="2400" dirty="0"/>
              <a:t>Mr. Osama </a:t>
            </a:r>
            <a:r>
              <a:rPr lang="en-US" sz="2400" dirty="0" err="1"/>
              <a:t>Ouf</a:t>
            </a:r>
            <a:r>
              <a:rPr lang="en-US" sz="2400" dirty="0"/>
              <a:t> apartment, Nasr City, interior design, construction supervision. </a:t>
            </a:r>
            <a:endParaRPr lang="en-GB" sz="2400" dirty="0"/>
          </a:p>
          <a:p>
            <a:pPr marL="457189" indent="-457189">
              <a:buFont typeface="+mj-lt"/>
              <a:buAutoNum type="arabicPeriod"/>
            </a:pPr>
            <a:r>
              <a:rPr lang="en-US" sz="2400" dirty="0"/>
              <a:t>President office at Slaughterhouse, Mr. Abd El Salam.</a:t>
            </a:r>
            <a:endParaRPr lang="en-GB" sz="2400" dirty="0"/>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925037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547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Landscape Projects:</a:t>
            </a:r>
            <a:endParaRPr lang="en-GB" b="1" dirty="0"/>
          </a:p>
          <a:p>
            <a:pPr marL="457189" indent="-457189">
              <a:buFont typeface="+mj-lt"/>
              <a:buAutoNum type="arabicPeriod"/>
            </a:pPr>
            <a:r>
              <a:rPr lang="en-US" sz="2400" dirty="0"/>
              <a:t>Abd </a:t>
            </a:r>
            <a:r>
              <a:rPr lang="en-US" sz="2400" dirty="0" err="1"/>
              <a:t>Elsalam</a:t>
            </a:r>
            <a:r>
              <a:rPr lang="en-US" sz="2400" dirty="0"/>
              <a:t> </a:t>
            </a:r>
            <a:r>
              <a:rPr lang="en-US" sz="2400" dirty="0" err="1"/>
              <a:t>Higazy</a:t>
            </a:r>
            <a:r>
              <a:rPr lang="en-US" sz="2400" dirty="0"/>
              <a:t> palace landscape.</a:t>
            </a:r>
            <a:endParaRPr lang="en-GB" sz="2400" dirty="0"/>
          </a:p>
          <a:p>
            <a:pPr marL="457189" indent="-457189">
              <a:buFont typeface="+mj-lt"/>
              <a:buAutoNum type="arabicPeriod"/>
            </a:pPr>
            <a:r>
              <a:rPr lang="en-US" sz="2400" dirty="0"/>
              <a:t>Mohamed Awara palace landscape.</a:t>
            </a:r>
          </a:p>
          <a:p>
            <a:pPr lvl="0">
              <a:buNone/>
            </a:pPr>
            <a:endParaRPr lang="en-GB" sz="2400" dirty="0"/>
          </a:p>
          <a:p>
            <a:pPr lvl="0">
              <a:buNone/>
            </a:pPr>
            <a:r>
              <a:rPr lang="en-US" b="1" dirty="0"/>
              <a:t>Mosques:</a:t>
            </a:r>
            <a:endParaRPr lang="en-GB" b="1" dirty="0"/>
          </a:p>
          <a:p>
            <a:pPr marL="457189" indent="-457189">
              <a:buFont typeface="+mj-lt"/>
              <a:buAutoNum type="arabicPeriod"/>
            </a:pPr>
            <a:r>
              <a:rPr lang="en-US" sz="2400" dirty="0"/>
              <a:t>Mr. Mohamed </a:t>
            </a:r>
            <a:r>
              <a:rPr lang="en-US" sz="2400" dirty="0" err="1"/>
              <a:t>Moenes</a:t>
            </a:r>
            <a:r>
              <a:rPr lang="en-US" sz="2400" dirty="0"/>
              <a:t> El </a:t>
            </a:r>
            <a:r>
              <a:rPr lang="en-US" sz="2400" dirty="0" err="1"/>
              <a:t>Shahat</a:t>
            </a:r>
            <a:r>
              <a:rPr lang="en-US" sz="2400" dirty="0"/>
              <a:t>, land area: 1297 m2, </a:t>
            </a:r>
            <a:r>
              <a:rPr lang="en-US" sz="2400" dirty="0" err="1"/>
              <a:t>BUA</a:t>
            </a:r>
            <a:r>
              <a:rPr lang="en-US" sz="2400" dirty="0"/>
              <a:t>: 506 m2, new Cairo, Cairo.</a:t>
            </a:r>
            <a:endParaRPr lang="en-GB" sz="2400" dirty="0"/>
          </a:p>
          <a:p>
            <a:pPr marL="457189" indent="-457189">
              <a:buFont typeface="+mj-lt"/>
              <a:buAutoNum type="arabicPeriod"/>
            </a:pPr>
            <a:r>
              <a:rPr lang="en-US" sz="2400" dirty="0"/>
              <a:t>Al </a:t>
            </a:r>
            <a:r>
              <a:rPr lang="en-US" sz="2400" dirty="0" err="1"/>
              <a:t>Damati</a:t>
            </a:r>
            <a:r>
              <a:rPr lang="en-US" sz="2400" dirty="0"/>
              <a:t> mosque, </a:t>
            </a:r>
            <a:r>
              <a:rPr lang="en-US" sz="2400" dirty="0" err="1"/>
              <a:t>BUA</a:t>
            </a:r>
            <a:r>
              <a:rPr lang="en-US" sz="2400" dirty="0"/>
              <a:t>: 1040 m2,tanta, El </a:t>
            </a:r>
            <a:r>
              <a:rPr lang="en-US" sz="2400" dirty="0" err="1"/>
              <a:t>Gharbia</a:t>
            </a:r>
            <a:r>
              <a:rPr lang="en-US" sz="2400" dirty="0"/>
              <a:t>.</a:t>
            </a:r>
            <a:endParaRPr lang="en-GB" sz="2400" dirty="0"/>
          </a:p>
          <a:p>
            <a:pPr marL="457189" indent="-457189">
              <a:buFont typeface="+mj-lt"/>
              <a:buAutoNum type="arabicPeriod"/>
            </a:pPr>
            <a:r>
              <a:rPr lang="en-US" sz="2400" dirty="0"/>
              <a:t>Abd El </a:t>
            </a:r>
            <a:r>
              <a:rPr lang="en-US" sz="2400" dirty="0" err="1"/>
              <a:t>Samea</a:t>
            </a:r>
            <a:r>
              <a:rPr lang="en-US" sz="2400" dirty="0"/>
              <a:t> El </a:t>
            </a:r>
            <a:r>
              <a:rPr lang="en-US" sz="2400" dirty="0" err="1"/>
              <a:t>Shami</a:t>
            </a:r>
            <a:r>
              <a:rPr lang="en-US" sz="2400" dirty="0"/>
              <a:t> Mosque, </a:t>
            </a:r>
            <a:r>
              <a:rPr lang="en-US" sz="2400" dirty="0" err="1"/>
              <a:t>BUA</a:t>
            </a:r>
            <a:r>
              <a:rPr lang="en-US" sz="2400" dirty="0"/>
              <a:t>: 2750 m2, Al </a:t>
            </a:r>
            <a:r>
              <a:rPr lang="en-US" sz="2400" dirty="0" err="1"/>
              <a:t>Mahala</a:t>
            </a:r>
            <a:r>
              <a:rPr lang="en-US" sz="2400" dirty="0"/>
              <a:t>. </a:t>
            </a:r>
            <a:endParaRPr lang="en-GB" sz="2400" dirty="0"/>
          </a:p>
          <a:p>
            <a:pPr marL="457189" indent="-457189">
              <a:buFont typeface="+mj-lt"/>
              <a:buAutoNum type="arabicPeriod"/>
            </a:pPr>
            <a:r>
              <a:rPr lang="en-US" sz="2400" dirty="0" err="1"/>
              <a:t>Kom</a:t>
            </a:r>
            <a:r>
              <a:rPr lang="en-US" sz="2400" dirty="0"/>
              <a:t> </a:t>
            </a:r>
            <a:r>
              <a:rPr lang="en-US" sz="2400" dirty="0" err="1"/>
              <a:t>Hamadah</a:t>
            </a:r>
            <a:r>
              <a:rPr lang="en-US" sz="2400" dirty="0"/>
              <a:t> Mosque, </a:t>
            </a:r>
            <a:r>
              <a:rPr lang="en-US" sz="2400" dirty="0" err="1"/>
              <a:t>Kom</a:t>
            </a:r>
            <a:r>
              <a:rPr lang="en-US" sz="2400" dirty="0"/>
              <a:t> </a:t>
            </a:r>
            <a:r>
              <a:rPr lang="en-US" sz="2400" dirty="0" err="1"/>
              <a:t>Hamadah</a:t>
            </a:r>
            <a:r>
              <a:rPr lang="en-US" sz="2400" dirty="0"/>
              <a:t>,  </a:t>
            </a:r>
            <a:r>
              <a:rPr lang="en-US" sz="2400" dirty="0" err="1"/>
              <a:t>BUA</a:t>
            </a:r>
            <a:r>
              <a:rPr lang="en-US" sz="2400" dirty="0"/>
              <a:t>: 828 m2. </a:t>
            </a:r>
            <a:endParaRPr lang="en-GB" sz="2400" dirty="0"/>
          </a:p>
          <a:p>
            <a:pPr marL="457189" indent="-457189">
              <a:buFont typeface="+mj-lt"/>
              <a:buAutoNum type="arabicPeriod"/>
            </a:pPr>
            <a:r>
              <a:rPr lang="en-US" sz="2400" dirty="0"/>
              <a:t>Mr. Mohamed Awara Mosque.</a:t>
            </a:r>
            <a:endParaRPr lang="en-GB" sz="2400" dirty="0"/>
          </a:p>
          <a:p>
            <a:pPr marL="457189" indent="-457189">
              <a:buFont typeface="+mj-lt"/>
              <a:buAutoNum type="arabicPeriod"/>
            </a:pPr>
            <a:r>
              <a:rPr lang="en-US" sz="2400" dirty="0" err="1"/>
              <a:t>Tala</a:t>
            </a:r>
            <a:r>
              <a:rPr lang="en-US" sz="2400" dirty="0"/>
              <a:t> Mosque, </a:t>
            </a:r>
            <a:r>
              <a:rPr lang="en-US" sz="2400" dirty="0" err="1"/>
              <a:t>BUA</a:t>
            </a:r>
            <a:r>
              <a:rPr lang="en-US" sz="2400" dirty="0"/>
              <a:t>: 876 m2.</a:t>
            </a:r>
            <a:endParaRPr lang="en-US" sz="2400"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3348034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9"/>
            <a:ext cx="11133137" cy="361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b="1" dirty="0"/>
              <a:t>Industrial Projects:</a:t>
            </a:r>
            <a:endParaRPr lang="en-GB" b="1" dirty="0"/>
          </a:p>
          <a:p>
            <a:pPr marL="457189" indent="-457189">
              <a:buFont typeface="+mj-lt"/>
              <a:buAutoNum type="arabicPeriod"/>
            </a:pPr>
            <a:r>
              <a:rPr lang="en-US" sz="2400" dirty="0"/>
              <a:t>El Sadek </a:t>
            </a:r>
            <a:r>
              <a:rPr lang="en-US" sz="2400" dirty="0" err="1"/>
              <a:t>Revas</a:t>
            </a:r>
            <a:r>
              <a:rPr lang="en-US" sz="2400" dirty="0"/>
              <a:t> Marble and Wood Factory, El </a:t>
            </a:r>
            <a:r>
              <a:rPr lang="en-US" sz="2400" dirty="0" err="1"/>
              <a:t>Sweis</a:t>
            </a:r>
            <a:r>
              <a:rPr lang="en-US" sz="2400" dirty="0"/>
              <a:t>.</a:t>
            </a:r>
            <a:endParaRPr lang="en-GB" sz="2400" dirty="0"/>
          </a:p>
          <a:p>
            <a:pPr marL="457189" indent="-457189">
              <a:buFont typeface="+mj-lt"/>
              <a:buAutoNum type="arabicPeriod"/>
            </a:pPr>
            <a:r>
              <a:rPr lang="en-US" sz="2400" dirty="0"/>
              <a:t>Awara factory façade redesign, Tanta.</a:t>
            </a:r>
            <a:endParaRPr lang="en-GB" sz="2400" dirty="0"/>
          </a:p>
          <a:p>
            <a:pPr marL="457189" indent="-457189">
              <a:buFont typeface="+mj-lt"/>
              <a:buAutoNum type="arabicPeriod"/>
            </a:pPr>
            <a:r>
              <a:rPr lang="en-US" sz="2400" dirty="0"/>
              <a:t>Awara juice factory, 6th of October.</a:t>
            </a:r>
            <a:endParaRPr lang="en-GB" sz="2400" dirty="0"/>
          </a:p>
          <a:p>
            <a:pPr marL="457189" indent="-457189">
              <a:buFont typeface="+mj-lt"/>
              <a:buAutoNum type="arabicPeriod"/>
            </a:pPr>
            <a:r>
              <a:rPr lang="en-US" sz="2400" dirty="0"/>
              <a:t>Egypt Foods factory refurbishment.</a:t>
            </a:r>
            <a:endParaRPr lang="en-GB" sz="2400" dirty="0"/>
          </a:p>
          <a:p>
            <a:pPr marL="457189" indent="-457189">
              <a:buFont typeface="+mj-lt"/>
              <a:buAutoNum type="arabicPeriod"/>
            </a:pPr>
            <a:r>
              <a:rPr lang="en-US" sz="2400" dirty="0"/>
              <a:t>Mineral water factory, El Sadat City, Abd El Salam </a:t>
            </a:r>
            <a:r>
              <a:rPr lang="en-US" sz="2400" dirty="0" err="1"/>
              <a:t>Higazy</a:t>
            </a:r>
            <a:endParaRPr lang="en-GB" sz="2400" dirty="0"/>
          </a:p>
          <a:p>
            <a:pPr marL="457189" indent="-457189">
              <a:buFont typeface="+mj-lt"/>
              <a:buAutoNum type="arabicPeriod"/>
            </a:pPr>
            <a:r>
              <a:rPr lang="en-GB" sz="2400" dirty="0"/>
              <a:t>Saed El </a:t>
            </a:r>
            <a:r>
              <a:rPr lang="en-GB" sz="2400" dirty="0" err="1"/>
              <a:t>Sallab</a:t>
            </a:r>
            <a:r>
              <a:rPr lang="en-GB" sz="2400" dirty="0"/>
              <a:t>, storage and administration building, New Cairo, Industrial Zone.</a:t>
            </a:r>
          </a:p>
          <a:p>
            <a:pPr marL="457189" indent="-457189" algn="just" defTabSz="914377" eaLnBrk="0" fontAlgn="base" hangingPunct="0">
              <a:lnSpc>
                <a:spcPct val="100000"/>
              </a:lnSpc>
              <a:spcBef>
                <a:spcPts val="0"/>
              </a:spcBef>
              <a:spcAft>
                <a:spcPts val="1000"/>
              </a:spcAft>
              <a:buFont typeface="+mj-lt"/>
              <a:buAutoNum type="arabicPeriod"/>
              <a:defRPr/>
            </a:pPr>
            <a:r>
              <a:rPr lang="en-US" sz="2400" dirty="0"/>
              <a:t>Custom</a:t>
            </a:r>
            <a:r>
              <a:rPr lang="en-US" sz="2400" dirty="0">
                <a:solidFill>
                  <a:prstClr val="black"/>
                </a:solidFill>
                <a:latin typeface="Calibri" panose="020F0502020204030204"/>
                <a:ea typeface="Calibri" panose="020F0502020204030204" pitchFamily="34" charset="0"/>
                <a:cs typeface="Arial" panose="020B0604020202020204" pitchFamily="34" charset="0"/>
              </a:rPr>
              <a:t> made façade systems designer.</a:t>
            </a:r>
          </a:p>
        </p:txBody>
      </p:sp>
      <p:sp>
        <p:nvSpPr>
          <p:cNvPr id="7" name="Rectangle 6"/>
          <p:cNvSpPr/>
          <p:nvPr/>
        </p:nvSpPr>
        <p:spPr>
          <a:xfrm>
            <a:off x="498439" y="451984"/>
            <a:ext cx="4776244"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PROJECTS LIST</a:t>
            </a:r>
          </a:p>
        </p:txBody>
      </p:sp>
    </p:spTree>
    <p:extLst>
      <p:ext uri="{BB962C8B-B14F-4D97-AF65-F5344CB8AC3E}">
        <p14:creationId xmlns:p14="http://schemas.microsoft.com/office/powerpoint/2010/main" val="1325035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139778"/>
            <a:ext cx="11133137" cy="301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Categories of Services</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sz="2400" dirty="0">
                <a:solidFill>
                  <a:prstClr val="black"/>
                </a:solidFill>
                <a:latin typeface="Calibri" panose="020F0502020204030204"/>
                <a:ea typeface="Calibri" panose="020F0502020204030204" pitchFamily="34" charset="0"/>
                <a:cs typeface="Arial" panose="020B0604020202020204" pitchFamily="34" charset="0"/>
              </a:rPr>
              <a:t>Architectural &amp; Engineering design.</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sz="2400" dirty="0">
                <a:solidFill>
                  <a:prstClr val="black"/>
                </a:solidFill>
                <a:latin typeface="Calibri" panose="020F0502020204030204"/>
                <a:ea typeface="Calibri" panose="020F0502020204030204" pitchFamily="34" charset="0"/>
                <a:cs typeface="Arial" panose="020B0604020202020204" pitchFamily="34" charset="0"/>
              </a:rPr>
              <a:t>Value Engineering.</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sz="2400" dirty="0">
                <a:solidFill>
                  <a:prstClr val="black"/>
                </a:solidFill>
                <a:latin typeface="Calibri" panose="020F0502020204030204"/>
                <a:ea typeface="Calibri" panose="020F0502020204030204" pitchFamily="34" charset="0"/>
                <a:cs typeface="Arial" panose="020B0604020202020204" pitchFamily="34" charset="0"/>
              </a:rPr>
              <a:t>Façade Technical design &amp; Engineering.</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sz="2400" dirty="0">
                <a:solidFill>
                  <a:prstClr val="black"/>
                </a:solidFill>
                <a:latin typeface="Calibri" panose="020F0502020204030204"/>
                <a:ea typeface="Calibri" panose="020F0502020204030204" pitchFamily="34" charset="0"/>
                <a:cs typeface="Arial" panose="020B0604020202020204" pitchFamily="34" charset="0"/>
              </a:rPr>
              <a:t>Construction management.</a:t>
            </a:r>
          </a:p>
          <a:p>
            <a:pPr marL="914377" indent="-457189" algn="just" defTabSz="914377" eaLnBrk="0" fontAlgn="base" hangingPunct="0">
              <a:lnSpc>
                <a:spcPct val="100000"/>
              </a:lnSpc>
              <a:spcBef>
                <a:spcPts val="0"/>
              </a:spcBef>
              <a:spcAft>
                <a:spcPts val="1000"/>
              </a:spcAft>
              <a:buFont typeface="Wingdings" panose="05000000000000000000" pitchFamily="2" charset="2"/>
              <a:buChar char="§"/>
              <a:defRPr/>
            </a:pPr>
            <a:r>
              <a:rPr lang="en-US" sz="2400" dirty="0">
                <a:solidFill>
                  <a:prstClr val="black"/>
                </a:solidFill>
                <a:latin typeface="Calibri" panose="020F0502020204030204"/>
                <a:ea typeface="Calibri" panose="020F0502020204030204" pitchFamily="34" charset="0"/>
                <a:cs typeface="Arial" panose="020B0604020202020204" pitchFamily="34" charset="0"/>
              </a:rPr>
              <a:t>Project management.</a:t>
            </a:r>
          </a:p>
        </p:txBody>
      </p:sp>
      <p:sp>
        <p:nvSpPr>
          <p:cNvPr id="7" name="Rectangle 6"/>
          <p:cNvSpPr/>
          <p:nvPr/>
        </p:nvSpPr>
        <p:spPr>
          <a:xfrm>
            <a:off x="513081" y="451984"/>
            <a:ext cx="7388561" cy="769441"/>
          </a:xfrm>
          <a:prstGeom prst="rect">
            <a:avLst/>
          </a:prstGeom>
        </p:spPr>
        <p:txBody>
          <a:bodyPr wrap="none">
            <a:spAutoFit/>
          </a:bodyPr>
          <a:lstStyle/>
          <a:p>
            <a:pPr algn="just" defTabSz="914377" eaLnBrk="0" fontAlgn="base" hangingPunct="0">
              <a:spcAft>
                <a:spcPts val="100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CATEGORIES OF SERVICES</a:t>
            </a:r>
          </a:p>
        </p:txBody>
      </p:sp>
    </p:spTree>
    <p:extLst>
      <p:ext uri="{BB962C8B-B14F-4D97-AF65-F5344CB8AC3E}">
        <p14:creationId xmlns:p14="http://schemas.microsoft.com/office/powerpoint/2010/main" val="765944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270" t="15165"/>
          <a:stretch/>
        </p:blipFill>
        <p:spPr>
          <a:xfrm>
            <a:off x="15240" y="0"/>
            <a:ext cx="12176760" cy="6858000"/>
          </a:xfrm>
          <a:prstGeom prst="rect">
            <a:avLst/>
          </a:prstGeom>
        </p:spPr>
      </p:pic>
      <p:sp>
        <p:nvSpPr>
          <p:cNvPr id="4" name="Rectangle 3"/>
          <p:cNvSpPr/>
          <p:nvPr/>
        </p:nvSpPr>
        <p:spPr>
          <a:xfrm>
            <a:off x="3826401" y="4782356"/>
            <a:ext cx="7017552" cy="1569660"/>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OTHER SERVICES COVERED BY MEG</a:t>
            </a:r>
          </a:p>
        </p:txBody>
      </p:sp>
    </p:spTree>
    <p:extLst>
      <p:ext uri="{BB962C8B-B14F-4D97-AF65-F5344CB8AC3E}">
        <p14:creationId xmlns:p14="http://schemas.microsoft.com/office/powerpoint/2010/main" val="1117324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943"/>
          <a:stretch/>
        </p:blipFill>
        <p:spPr>
          <a:xfrm>
            <a:off x="4679093" y="1445719"/>
            <a:ext cx="7247779" cy="5029200"/>
          </a:xfrm>
          <a:prstGeom prst="rect">
            <a:avLst/>
          </a:prstGeom>
        </p:spPr>
      </p:pic>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4">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a:solidFill>
                  <a:prstClr val="white"/>
                </a:solidFill>
              </a:endParaRPr>
            </a:p>
          </p:txBody>
        </p:sp>
      </p:grpSp>
      <p:sp>
        <p:nvSpPr>
          <p:cNvPr id="8" name="Rectangle 17"/>
          <p:cNvSpPr>
            <a:spLocks noChangeArrowheads="1"/>
          </p:cNvSpPr>
          <p:nvPr/>
        </p:nvSpPr>
        <p:spPr bwMode="auto">
          <a:xfrm>
            <a:off x="528640" y="1016492"/>
            <a:ext cx="11133137" cy="565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Engineering's Design Services:</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Appraisal.</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Strategic Brief.</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Outline Proposals.</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Detailed Proposals.</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Final Proposals.</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Production Information.</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Tender documents.</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Tender Action.</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Mobilization.</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solidFill>
                  <a:prstClr val="black"/>
                </a:solidFill>
                <a:latin typeface="Calibri" panose="020F0502020204030204"/>
                <a:ea typeface="Calibri" panose="020F0502020204030204" pitchFamily="34" charset="0"/>
                <a:cs typeface="Arial" panose="020B0604020202020204" pitchFamily="34" charset="0"/>
              </a:rPr>
              <a:t>Construction to Practical Co</a:t>
            </a:r>
            <a:r>
              <a:rPr lang="en-US" sz="2200" dirty="0">
                <a:solidFill>
                  <a:schemeClr val="bg1"/>
                </a:solidFill>
                <a:latin typeface="Calibri" panose="020F0502020204030204"/>
                <a:ea typeface="Calibri" panose="020F0502020204030204" pitchFamily="34" charset="0"/>
                <a:cs typeface="Arial" panose="020B0604020202020204" pitchFamily="34" charset="0"/>
              </a:rPr>
              <a:t>mpletion.</a:t>
            </a:r>
          </a:p>
          <a:p>
            <a:pPr marL="914377" indent="-452427" algn="just" defTabSz="914377" eaLnBrk="0" fontAlgn="base" hangingPunct="0">
              <a:lnSpc>
                <a:spcPct val="100000"/>
              </a:lnSpc>
              <a:spcBef>
                <a:spcPts val="0"/>
              </a:spcBef>
              <a:spcAft>
                <a:spcPts val="1000"/>
              </a:spcAft>
              <a:buFont typeface="Wingdings" panose="05000000000000000000" pitchFamily="2" charset="2"/>
              <a:buChar char="§"/>
              <a:defRPr/>
            </a:pPr>
            <a:r>
              <a:rPr lang="en-US" sz="2200" dirty="0"/>
              <a:t>After Practical Completion.</a:t>
            </a:r>
          </a:p>
        </p:txBody>
      </p:sp>
      <p:sp>
        <p:nvSpPr>
          <p:cNvPr id="7" name="Rectangle 6"/>
          <p:cNvSpPr/>
          <p:nvPr/>
        </p:nvSpPr>
        <p:spPr>
          <a:xfrm>
            <a:off x="498438" y="451984"/>
            <a:ext cx="7590861" cy="769441"/>
          </a:xfrm>
          <a:prstGeom prst="rect">
            <a:avLst/>
          </a:prstGeom>
        </p:spPr>
        <p:txBody>
          <a:bodyPr wrap="none">
            <a:spAutoFit/>
          </a:bodyPr>
          <a:lstStyle/>
          <a:p>
            <a:pPr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Other Services Covered By MEG</a:t>
            </a:r>
          </a:p>
        </p:txBody>
      </p:sp>
      <p:sp>
        <p:nvSpPr>
          <p:cNvPr id="3" name="TextBox 2"/>
          <p:cNvSpPr txBox="1"/>
          <p:nvPr/>
        </p:nvSpPr>
        <p:spPr>
          <a:xfrm>
            <a:off x="8742429" y="6088574"/>
            <a:ext cx="3184443" cy="261610"/>
          </a:xfrm>
          <a:prstGeom prst="rect">
            <a:avLst/>
          </a:prstGeom>
          <a:noFill/>
          <a:effectLst>
            <a:outerShdw blurRad="50800" dist="50800" dir="5400000" algn="ctr" rotWithShape="0">
              <a:schemeClr val="tx1"/>
            </a:outerShdw>
          </a:effectLst>
        </p:spPr>
        <p:txBody>
          <a:bodyPr wrap="square" rtlCol="0">
            <a:spAutoFit/>
          </a:bodyPr>
          <a:lstStyle/>
          <a:p>
            <a:pPr lvl="0"/>
            <a:r>
              <a:rPr lang="en-US" sz="1100" b="1" dirty="0">
                <a:solidFill>
                  <a:schemeClr val="bg1"/>
                </a:solidFill>
                <a:effectLst>
                  <a:outerShdw blurRad="38100" dist="38100" dir="2700000" algn="tl">
                    <a:schemeClr val="bg1">
                      <a:alpha val="43000"/>
                    </a:schemeClr>
                  </a:outerShdw>
                </a:effectLst>
              </a:rPr>
              <a:t>SODIC WESTOWN - BLOCK 6 - OFFICE BUILDINGS</a:t>
            </a:r>
          </a:p>
        </p:txBody>
      </p:sp>
    </p:spTree>
    <p:extLst>
      <p:ext uri="{BB962C8B-B14F-4D97-AF65-F5344CB8AC3E}">
        <p14:creationId xmlns:p14="http://schemas.microsoft.com/office/powerpoint/2010/main" val="230872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671CE889-600F-47CA-816A-193D1162C3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908925"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7">
            <a:extLst>
              <a:ext uri="{FF2B5EF4-FFF2-40B4-BE49-F238E27FC236}">
                <a16:creationId xmlns:a16="http://schemas.microsoft.com/office/drawing/2014/main" id="{443B11FF-7965-403B-8106-00DB8C435021}"/>
              </a:ext>
            </a:extLst>
          </p:cNvPr>
          <p:cNvPicPr>
            <a:picLocks noChangeAspect="1"/>
          </p:cNvPicPr>
          <p:nvPr/>
        </p:nvPicPr>
        <p:blipFill>
          <a:blip r:embed="rId2">
            <a:extLst>
              <a:ext uri="{28A0092B-C50C-407E-A947-70E740481C1C}">
                <a14:useLocalDpi xmlns:a14="http://schemas.microsoft.com/office/drawing/2010/main" val="0"/>
              </a:ext>
            </a:extLst>
          </a:blip>
          <a:srcRect l="293" t="336" r="45888" b="-336"/>
          <a:stretch>
            <a:fillRect/>
          </a:stretch>
        </p:blipFill>
        <p:spPr bwMode="auto">
          <a:xfrm>
            <a:off x="7908925" y="3"/>
            <a:ext cx="4256088"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81F80F6-CDD2-4011-B7B7-7CCB27BCB6BE}"/>
              </a:ext>
            </a:extLst>
          </p:cNvPr>
          <p:cNvSpPr txBox="1"/>
          <p:nvPr/>
        </p:nvSpPr>
        <p:spPr>
          <a:xfrm>
            <a:off x="1643349" y="1018149"/>
            <a:ext cx="9407949" cy="4339650"/>
          </a:xfrm>
          <a:prstGeom prst="rect">
            <a:avLst/>
          </a:prstGeom>
          <a:noFill/>
        </p:spPr>
        <p:txBody>
          <a:bodyPr>
            <a:spAutoFit/>
          </a:bodyPr>
          <a:lstStyle/>
          <a:p>
            <a:pPr algn="ctr">
              <a:defRPr/>
            </a:pPr>
            <a:r>
              <a:rPr lang="en-US" sz="13800" b="1" dirty="0">
                <a:ln>
                  <a:solidFill>
                    <a:schemeClr val="bg1"/>
                  </a:solidFill>
                </a:ln>
                <a:solidFill>
                  <a:schemeClr val="accent2"/>
                </a:solidFill>
                <a:effectLst>
                  <a:outerShdw blurRad="38100" dist="38100" dir="2700000" algn="tl">
                    <a:srgbClr val="000000">
                      <a:alpha val="43137"/>
                    </a:srgbClr>
                  </a:outerShdw>
                </a:effectLst>
                <a:latin typeface="Berlin Sans FB Demi" panose="020E0802020502020306" pitchFamily="34" charset="0"/>
              </a:rPr>
              <a:t>Any Questions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8C88643A-A475-4194-A4B7-4727FF45E1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1A21AF-BB7E-41AE-8190-A1DAA8AA0E13}"/>
              </a:ext>
            </a:extLst>
          </p:cNvPr>
          <p:cNvSpPr txBox="1"/>
          <p:nvPr/>
        </p:nvSpPr>
        <p:spPr>
          <a:xfrm>
            <a:off x="1935807" y="1848259"/>
            <a:ext cx="7850223" cy="3139321"/>
          </a:xfrm>
          <a:prstGeom prst="rect">
            <a:avLst/>
          </a:prstGeom>
          <a:noFill/>
        </p:spPr>
        <p:txBody>
          <a:bodyPr>
            <a:spAutoFit/>
          </a:bodyPr>
          <a:lstStyle/>
          <a:p>
            <a:pPr algn="ctr">
              <a:defRPr/>
            </a:pPr>
            <a:r>
              <a:rPr lang="en-US" sz="6600" b="1" dirty="0">
                <a:ln>
                  <a:solidFill>
                    <a:schemeClr val="accent6">
                      <a:lumMod val="75000"/>
                    </a:schemeClr>
                  </a:solidFill>
                </a:ln>
                <a:solidFill>
                  <a:schemeClr val="bg1"/>
                </a:solidFill>
                <a:effectLst>
                  <a:outerShdw blurRad="38100" dist="38100" dir="2700000" algn="tl">
                    <a:srgbClr val="000000">
                      <a:alpha val="43137"/>
                    </a:srgbClr>
                  </a:outerShdw>
                </a:effectLst>
                <a:latin typeface="Calisto MT" panose="02040603050505030304" pitchFamily="18" charset="0"/>
              </a:rPr>
              <a:t>THANK YOU FOR YOUR ATTENTION</a:t>
            </a:r>
            <a:endParaRPr lang="en-GB" sz="6600" b="1" dirty="0">
              <a:ln>
                <a:solidFill>
                  <a:schemeClr val="accent6">
                    <a:lumMod val="75000"/>
                  </a:schemeClr>
                </a:solidFill>
              </a:ln>
              <a:solidFill>
                <a:schemeClr val="bg1"/>
              </a:solidFill>
              <a:effectLst>
                <a:outerShdw blurRad="38100" dist="38100" dir="2700000" algn="tl">
                  <a:srgbClr val="000000">
                    <a:alpha val="43137"/>
                  </a:srgbClr>
                </a:outerShdw>
              </a:effectLst>
              <a:latin typeface="Calisto MT" panose="0204060305050503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dirty="0">
                <a:solidFill>
                  <a:prstClr val="white"/>
                </a:solidFill>
              </a:endParaRPr>
            </a:p>
          </p:txBody>
        </p:sp>
      </p:grpSp>
      <p:sp>
        <p:nvSpPr>
          <p:cNvPr id="8" name="Rectangle 17"/>
          <p:cNvSpPr>
            <a:spLocks noChangeArrowheads="1"/>
          </p:cNvSpPr>
          <p:nvPr/>
        </p:nvSpPr>
        <p:spPr bwMode="auto">
          <a:xfrm>
            <a:off x="528640" y="1221423"/>
            <a:ext cx="11133137" cy="539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has an extensive experience in facade engineering gained through working with international companies involving facade construction and design processes such as </a:t>
            </a:r>
            <a:r>
              <a:rPr lang="en-US" b="1" dirty="0">
                <a:solidFill>
                  <a:prstClr val="black"/>
                </a:solidFill>
                <a:latin typeface="Calibri" panose="020F0502020204030204"/>
                <a:ea typeface="Calibri" panose="020F0502020204030204" pitchFamily="34" charset="0"/>
                <a:cs typeface="Arial" panose="020B0604020202020204" pitchFamily="34" charset="0"/>
              </a:rPr>
              <a:t>Ramboll, Whitby &amp; Bird, Arup Façade Department, Meinhardt, Heitmann &amp; Associates</a:t>
            </a:r>
            <a:r>
              <a:rPr lang="en-US" dirty="0">
                <a:solidFill>
                  <a:prstClr val="black"/>
                </a:solidFill>
                <a:latin typeface="Calibri" panose="020F0502020204030204"/>
                <a:ea typeface="Calibri" panose="020F0502020204030204" pitchFamily="34" charset="0"/>
                <a:cs typeface="Arial" panose="020B0604020202020204" pitchFamily="34" charset="0"/>
              </a:rPr>
              <a:t>, for </a:t>
            </a:r>
            <a:r>
              <a:rPr lang="en-US" b="1" dirty="0">
                <a:solidFill>
                  <a:prstClr val="black"/>
                </a:solidFill>
                <a:latin typeface="Calibri" panose="020F0502020204030204"/>
                <a:ea typeface="Calibri" panose="020F0502020204030204" pitchFamily="34" charset="0"/>
                <a:cs typeface="Arial" panose="020B0604020202020204" pitchFamily="34" charset="0"/>
              </a:rPr>
              <a:t>over twenty five years</a:t>
            </a:r>
            <a:r>
              <a:rPr lang="en-US" dirty="0">
                <a:solidFill>
                  <a:prstClr val="black"/>
                </a:solidFill>
                <a:latin typeface="Calibri" panose="020F0502020204030204"/>
                <a:ea typeface="Calibri" panose="020F0502020204030204" pitchFamily="34" charset="0"/>
                <a:cs typeface="Arial" panose="020B0604020202020204" pitchFamily="34" charset="0"/>
              </a:rPr>
              <a:t>; introducing new strategies and planning systems that would lead to a decrease in delivery durations; meet or exceed design performance criteria, as well as maintaining the project budget.</a:t>
            </a:r>
            <a:endParaRPr lang="en-US" sz="1100" dirty="0">
              <a:solidFill>
                <a:prstClr val="black"/>
              </a:solidFill>
              <a:latin typeface="Calibri" panose="020F0502020204030204"/>
              <a:ea typeface="Calibri" panose="020F0502020204030204" pitchFamily="34" charset="0"/>
              <a:cs typeface="Arial" panose="020B0604020202020204" pitchFamily="34" charset="0"/>
            </a:endParaRPr>
          </a:p>
          <a:p>
            <a:pPr algn="just" defTabSz="914377" eaLnBrk="0" fontAlgn="base" hangingPunct="0">
              <a:lnSpc>
                <a:spcPct val="100000"/>
              </a:lnSpc>
              <a:spcBef>
                <a:spcPts val="0"/>
              </a:spcBef>
              <a:spcAft>
                <a:spcPts val="1000"/>
              </a:spcAft>
              <a:buNone/>
              <a:defRPr/>
            </a:pPr>
            <a:r>
              <a:rPr lang="en-US" dirty="0">
                <a:solidFill>
                  <a:prstClr val="black"/>
                </a:solidFill>
                <a:latin typeface="Calibri" panose="020F0502020204030204"/>
                <a:ea typeface="Calibri" panose="020F0502020204030204" pitchFamily="34" charset="0"/>
                <a:cs typeface="Arial" panose="020B0604020202020204" pitchFamily="34" charset="0"/>
              </a:rPr>
              <a:t>Working in projects designed by prestigious consultants such </a:t>
            </a:r>
            <a:r>
              <a:rPr lang="en-US" b="1" dirty="0">
                <a:solidFill>
                  <a:prstClr val="black"/>
                </a:solidFill>
                <a:latin typeface="Calibri" panose="020F0502020204030204"/>
                <a:ea typeface="Calibri" panose="020F0502020204030204" pitchFamily="34" charset="0"/>
                <a:cs typeface="Arial" panose="020B0604020202020204" pitchFamily="34" charset="0"/>
              </a:rPr>
              <a:t>as ZAHA HADID, NORMAN FOSTER, MICHEL GRAVE, NIKKEN SEKKEI, HOK, ATKINS, WATG, WZMH, 5+ Design &amp; KEO</a:t>
            </a:r>
            <a:r>
              <a:rPr lang="en-US" dirty="0">
                <a:solidFill>
                  <a:prstClr val="black"/>
                </a:solidFill>
                <a:latin typeface="Calibri" panose="020F0502020204030204"/>
                <a:ea typeface="Calibri" panose="020F0502020204030204" pitchFamily="34" charset="0"/>
                <a:cs typeface="Arial" panose="020B0604020202020204" pitchFamily="34" charset="0"/>
              </a:rPr>
              <a:t> according to international codes &amp; standards, including hotels, airports, office buildings, residential compounds, palaces and educational buildings.</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7588" y="367797"/>
            <a:ext cx="3106043" cy="769441"/>
          </a:xfrm>
          <a:prstGeom prst="rect">
            <a:avLst/>
          </a:prstGeom>
        </p:spPr>
        <p:txBody>
          <a:bodyPr wrap="none">
            <a:spAutoFit/>
          </a:bodyPr>
          <a:lstStyle/>
          <a:p>
            <a:pPr algn="just"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23467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xEl>
                                              <p:pRg st="0" end="0"/>
                                            </p:txEl>
                                          </p:spTgt>
                                        </p:tgtEl>
                                      </p:cBhvr>
                                    </p:animEffect>
                                    <p:animScale>
                                      <p:cBhvr>
                                        <p:cTn id="7" dur="250"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dirty="0">
                <a:solidFill>
                  <a:prstClr val="white"/>
                </a:solidFill>
              </a:endParaRPr>
            </a:p>
          </p:txBody>
        </p:sp>
      </p:grpSp>
      <p:sp>
        <p:nvSpPr>
          <p:cNvPr id="8" name="Rectangle 17"/>
          <p:cNvSpPr>
            <a:spLocks noChangeArrowheads="1"/>
          </p:cNvSpPr>
          <p:nvPr/>
        </p:nvSpPr>
        <p:spPr bwMode="auto">
          <a:xfrm>
            <a:off x="528640" y="1221423"/>
            <a:ext cx="11133137" cy="515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is currently providing façade consultancy service to varies office buildings in the flourishing business center located in East Cairo at the 90th southern road, owned by banks or major construction local developers in the country.</a:t>
            </a:r>
          </a:p>
          <a:p>
            <a:pPr algn="just" defTabSz="914377" eaLnBrk="0" fontAlgn="base" hangingPunct="0">
              <a:lnSpc>
                <a:spcPct val="100000"/>
              </a:lnSpc>
              <a:spcBef>
                <a:spcPts val="0"/>
              </a:spcBef>
              <a:spcAft>
                <a:spcPts val="1000"/>
              </a:spcAft>
              <a:buNone/>
              <a:defRPr/>
            </a:pPr>
            <a:endParaRPr lang="en-US" sz="400" b="1" dirty="0">
              <a:solidFill>
                <a:prstClr val="black"/>
              </a:solidFill>
              <a:latin typeface="Calibri" panose="020F0502020204030204"/>
              <a:ea typeface="Calibri" panose="020F0502020204030204" pitchFamily="34" charset="0"/>
              <a:cs typeface="Arial" panose="020B0604020202020204" pitchFamily="34" charset="0"/>
            </a:endParaRPr>
          </a:p>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contributed by publishing several technical articles in international engineering magazines. Hold, manage, and speaker for several international conferences. Partner, prime lecturer of Façade Engineering Professional Diploma for the American University in Cairo, (AUC) the first façade diploma in the MENA region certified by repetitive American Universities. Partner, prime lecturer of Façade Engineering Professional Course at Greek Campaign at American University in Cairo in association with </a:t>
            </a:r>
            <a:r>
              <a:rPr lang="en-US" dirty="0" err="1">
                <a:solidFill>
                  <a:prstClr val="black"/>
                </a:solidFill>
                <a:latin typeface="Calibri" panose="020F0502020204030204"/>
                <a:ea typeface="Calibri" panose="020F0502020204030204" pitchFamily="34" charset="0"/>
                <a:cs typeface="Arial" panose="020B0604020202020204" pitchFamily="34" charset="0"/>
              </a:rPr>
              <a:t>Soic</a:t>
            </a:r>
            <a:r>
              <a:rPr lang="en-US" dirty="0">
                <a:solidFill>
                  <a:prstClr val="black"/>
                </a:solidFill>
                <a:latin typeface="Calibri" panose="020F0502020204030204"/>
                <a:ea typeface="Calibri" panose="020F0502020204030204" pitchFamily="34" charset="0"/>
                <a:cs typeface="Arial" panose="020B0604020202020204" pitchFamily="34" charset="0"/>
              </a:rPr>
              <a:t>-Infinity.</a:t>
            </a:r>
            <a:endParaRPr lang="en-US" b="1" dirty="0">
              <a:solidFill>
                <a:prstClr val="black"/>
              </a:solidFill>
              <a:latin typeface="Calibri" panose="020F0502020204030204"/>
              <a:ea typeface="Calibri" panose="020F0502020204030204" pitchFamily="34" charset="0"/>
              <a:cs typeface="Arial" panose="020B0604020202020204" pitchFamily="34" charset="0"/>
            </a:endParaRPr>
          </a:p>
        </p:txBody>
      </p:sp>
      <p:sp>
        <p:nvSpPr>
          <p:cNvPr id="7" name="Rectangle 6"/>
          <p:cNvSpPr/>
          <p:nvPr/>
        </p:nvSpPr>
        <p:spPr>
          <a:xfrm>
            <a:off x="497588" y="367797"/>
            <a:ext cx="3106043" cy="769441"/>
          </a:xfrm>
          <a:prstGeom prst="rect">
            <a:avLst/>
          </a:prstGeom>
        </p:spPr>
        <p:txBody>
          <a:bodyPr wrap="none">
            <a:spAutoFit/>
          </a:bodyPr>
          <a:lstStyle/>
          <a:p>
            <a:pPr algn="just"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116292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2"/>
            <a:ext cx="12193085" cy="6857391"/>
          </a:xfrm>
          <a:prstGeom prst="rect">
            <a:avLst/>
          </a:prstGeom>
        </p:spPr>
      </p:pic>
      <p:sp>
        <p:nvSpPr>
          <p:cNvPr id="4" name="Rectangle 3"/>
          <p:cNvSpPr/>
          <p:nvPr/>
        </p:nvSpPr>
        <p:spPr>
          <a:xfrm>
            <a:off x="3764756" y="5511824"/>
            <a:ext cx="7017552" cy="830997"/>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MEG MISSION</a:t>
            </a:r>
          </a:p>
        </p:txBody>
      </p:sp>
    </p:spTree>
    <p:extLst>
      <p:ext uri="{BB962C8B-B14F-4D97-AF65-F5344CB8AC3E}">
        <p14:creationId xmlns:p14="http://schemas.microsoft.com/office/powerpoint/2010/main" val="3373633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6"/>
          <p:cNvGrpSpPr>
            <a:grpSpLocks/>
          </p:cNvGrpSpPr>
          <p:nvPr/>
        </p:nvGrpSpPr>
        <p:grpSpPr bwMode="auto">
          <a:xfrm>
            <a:off x="2" y="1"/>
            <a:ext cx="12222163" cy="1246188"/>
            <a:chOff x="0" y="0"/>
            <a:chExt cx="12222200" cy="1245996"/>
          </a:xfrm>
        </p:grpSpPr>
        <p:pic>
          <p:nvPicPr>
            <p:cNvPr id="14341" name="Picture 4"/>
            <p:cNvPicPr>
              <a:picLocks noChangeAspect="1"/>
            </p:cNvPicPr>
            <p:nvPr/>
          </p:nvPicPr>
          <p:blipFill>
            <a:blip r:embed="rId3">
              <a:extLst>
                <a:ext uri="{28A0092B-C50C-407E-A947-70E740481C1C}">
                  <a14:useLocalDpi xmlns:a14="http://schemas.microsoft.com/office/drawing/2010/main" val="0"/>
                </a:ext>
              </a:extLst>
            </a:blip>
            <a:srcRect t="62016" b="14751"/>
            <a:stretch>
              <a:fillRect/>
            </a:stretch>
          </p:blipFill>
          <p:spPr bwMode="auto">
            <a:xfrm>
              <a:off x="0" y="0"/>
              <a:ext cx="12192000" cy="124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2222200" cy="1245996"/>
            </a:xfrm>
            <a:prstGeom prst="rect">
              <a:avLst/>
            </a:prstGeom>
            <a:gradFill>
              <a:gsLst>
                <a:gs pos="0">
                  <a:schemeClr val="accent1">
                    <a:lumMod val="5000"/>
                    <a:lumOff val="95000"/>
                    <a:alpha val="64000"/>
                  </a:schemeClr>
                </a:gs>
                <a:gs pos="100000">
                  <a:schemeClr val="bg1"/>
                </a:gs>
                <a:gs pos="10000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en-US" dirty="0">
                <a:solidFill>
                  <a:prstClr val="white"/>
                </a:solidFill>
              </a:endParaRPr>
            </a:p>
          </p:txBody>
        </p:sp>
      </p:grpSp>
      <p:sp>
        <p:nvSpPr>
          <p:cNvPr id="8" name="Rectangle 17"/>
          <p:cNvSpPr>
            <a:spLocks noChangeArrowheads="1"/>
          </p:cNvSpPr>
          <p:nvPr/>
        </p:nvSpPr>
        <p:spPr bwMode="auto">
          <a:xfrm>
            <a:off x="528640" y="1221424"/>
            <a:ext cx="1113313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eaLnBrk="0" fontAlgn="base" hangingPunct="0">
              <a:lnSpc>
                <a:spcPct val="100000"/>
              </a:lnSpc>
              <a:spcBef>
                <a:spcPts val="0"/>
              </a:spcBef>
              <a:spcAft>
                <a:spcPts val="1000"/>
              </a:spcAft>
              <a:buNone/>
              <a:defRPr/>
            </a:pP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philosophy is embedded in </a:t>
            </a:r>
            <a:r>
              <a:rPr lang="en-US" b="1" dirty="0">
                <a:solidFill>
                  <a:prstClr val="black"/>
                </a:solidFill>
                <a:latin typeface="Calibri" panose="020F0502020204030204"/>
                <a:ea typeface="Calibri" panose="020F0502020204030204" pitchFamily="34" charset="0"/>
                <a:cs typeface="Arial" panose="020B0604020202020204" pitchFamily="34" charset="0"/>
              </a:rPr>
              <a:t>sustainable design principles </a:t>
            </a:r>
            <a:r>
              <a:rPr lang="en-US" dirty="0">
                <a:solidFill>
                  <a:prstClr val="black"/>
                </a:solidFill>
                <a:latin typeface="Calibri" panose="020F0502020204030204"/>
                <a:ea typeface="Calibri" panose="020F0502020204030204" pitchFamily="34" charset="0"/>
                <a:cs typeface="Arial" panose="020B0604020202020204" pitchFamily="34" charset="0"/>
              </a:rPr>
              <a:t>that include </a:t>
            </a:r>
            <a:r>
              <a:rPr lang="en-US" b="1" dirty="0">
                <a:solidFill>
                  <a:prstClr val="black"/>
                </a:solidFill>
                <a:latin typeface="Calibri" panose="020F0502020204030204"/>
                <a:ea typeface="Calibri" panose="020F0502020204030204" pitchFamily="34" charset="0"/>
                <a:cs typeface="Arial" panose="020B0604020202020204" pitchFamily="34" charset="0"/>
              </a:rPr>
              <a:t>economic</a:t>
            </a:r>
            <a:r>
              <a:rPr lang="en-US" dirty="0">
                <a:solidFill>
                  <a:prstClr val="black"/>
                </a:solidFill>
                <a:latin typeface="Calibri" panose="020F0502020204030204"/>
                <a:ea typeface="Calibri" panose="020F0502020204030204" pitchFamily="34" charset="0"/>
                <a:cs typeface="Arial" panose="020B0604020202020204" pitchFamily="34" charset="0"/>
              </a:rPr>
              <a:t>, </a:t>
            </a:r>
            <a:r>
              <a:rPr lang="en-US" b="1" dirty="0">
                <a:solidFill>
                  <a:prstClr val="black"/>
                </a:solidFill>
                <a:latin typeface="Calibri" panose="020F0502020204030204"/>
                <a:ea typeface="Calibri" panose="020F0502020204030204" pitchFamily="34" charset="0"/>
                <a:cs typeface="Arial" panose="020B0604020202020204" pitchFamily="34" charset="0"/>
              </a:rPr>
              <a:t>environmental</a:t>
            </a:r>
            <a:r>
              <a:rPr lang="en-US" dirty="0">
                <a:solidFill>
                  <a:prstClr val="black"/>
                </a:solidFill>
                <a:latin typeface="Calibri" panose="020F0502020204030204"/>
                <a:ea typeface="Calibri" panose="020F0502020204030204" pitchFamily="34" charset="0"/>
                <a:cs typeface="Arial" panose="020B0604020202020204" pitchFamily="34" charset="0"/>
              </a:rPr>
              <a:t> and </a:t>
            </a:r>
            <a:r>
              <a:rPr lang="en-US" b="1" dirty="0">
                <a:solidFill>
                  <a:prstClr val="black"/>
                </a:solidFill>
                <a:latin typeface="Calibri" panose="020F0502020204030204"/>
                <a:ea typeface="Calibri" panose="020F0502020204030204" pitchFamily="34" charset="0"/>
                <a:cs typeface="Arial" panose="020B0604020202020204" pitchFamily="34" charset="0"/>
              </a:rPr>
              <a:t>social factors </a:t>
            </a:r>
            <a:r>
              <a:rPr lang="en-US" dirty="0">
                <a:solidFill>
                  <a:prstClr val="black"/>
                </a:solidFill>
                <a:latin typeface="Calibri" panose="020F0502020204030204"/>
                <a:ea typeface="Calibri" panose="020F0502020204030204" pitchFamily="34" charset="0"/>
                <a:cs typeface="Arial" panose="020B0604020202020204" pitchFamily="34" charset="0"/>
              </a:rPr>
              <a:t>that apply to all design process. </a:t>
            </a:r>
            <a:r>
              <a:rPr lang="en-US" b="1" dirty="0">
                <a:solidFill>
                  <a:prstClr val="black"/>
                </a:solidFill>
                <a:latin typeface="Calibri" panose="020F0502020204030204"/>
                <a:ea typeface="Calibri" panose="020F0502020204030204" pitchFamily="34" charset="0"/>
                <a:cs typeface="Arial" panose="020B0604020202020204" pitchFamily="34" charset="0"/>
              </a:rPr>
              <a:t>Economic sustainability </a:t>
            </a:r>
            <a:r>
              <a:rPr lang="en-US" dirty="0">
                <a:solidFill>
                  <a:prstClr val="black"/>
                </a:solidFill>
                <a:latin typeface="Calibri" panose="020F0502020204030204"/>
                <a:ea typeface="Calibri" panose="020F0502020204030204" pitchFamily="34" charset="0"/>
                <a:cs typeface="Arial" panose="020B0604020202020204" pitchFamily="34" charset="0"/>
              </a:rPr>
              <a:t>ensures that all our designs will add value to our clients’ projects and portfolios. In </a:t>
            </a:r>
            <a:r>
              <a:rPr lang="en-US" b="1" dirty="0">
                <a:solidFill>
                  <a:prstClr val="black"/>
                </a:solidFill>
                <a:latin typeface="Calibri" panose="020F0502020204030204"/>
                <a:ea typeface="Calibri" panose="020F0502020204030204" pitchFamily="34" charset="0"/>
                <a:cs typeface="Arial" panose="020B0604020202020204" pitchFamily="34" charset="0"/>
              </a:rPr>
              <a:t>environmental </a:t>
            </a:r>
            <a:r>
              <a:rPr lang="en-US" dirty="0">
                <a:solidFill>
                  <a:prstClr val="black"/>
                </a:solidFill>
                <a:latin typeface="Calibri" panose="020F0502020204030204"/>
                <a:ea typeface="Calibri" panose="020F0502020204030204" pitchFamily="34" charset="0"/>
                <a:cs typeface="Arial" panose="020B0604020202020204" pitchFamily="34" charset="0"/>
              </a:rPr>
              <a:t>terms we aim to address issues such as </a:t>
            </a:r>
            <a:r>
              <a:rPr lang="en-GB" dirty="0"/>
              <a:t>zero energy buildings, </a:t>
            </a:r>
            <a:r>
              <a:rPr lang="en-US" dirty="0">
                <a:solidFill>
                  <a:prstClr val="black"/>
                </a:solidFill>
                <a:latin typeface="Calibri" panose="020F0502020204030204"/>
                <a:ea typeface="Calibri" panose="020F0502020204030204" pitchFamily="34" charset="0"/>
                <a:cs typeface="Arial" panose="020B0604020202020204" pitchFamily="34" charset="0"/>
              </a:rPr>
              <a:t>green building design and construction, low-carbon design, renewable energy, water efficiency, waste minimization, conserve natural resources and self-sufficiency , responsible sourcing of materials and self-sufficiency.</a:t>
            </a:r>
            <a:r>
              <a:rPr lang="en-US" b="1" dirty="0">
                <a:solidFill>
                  <a:prstClr val="black"/>
                </a:solidFill>
                <a:latin typeface="Calibri" panose="020F0502020204030204"/>
                <a:ea typeface="Calibri" panose="020F0502020204030204" pitchFamily="34" charset="0"/>
                <a:cs typeface="Arial" panose="020B0604020202020204" pitchFamily="34" charset="0"/>
              </a:rPr>
              <a:t> Social sustainability </a:t>
            </a:r>
            <a:r>
              <a:rPr lang="en-US" dirty="0">
                <a:solidFill>
                  <a:prstClr val="black"/>
                </a:solidFill>
                <a:latin typeface="Calibri" panose="020F0502020204030204"/>
                <a:ea typeface="Calibri" panose="020F0502020204030204" pitchFamily="34" charset="0"/>
                <a:cs typeface="Arial" panose="020B0604020202020204" pitchFamily="34" charset="0"/>
              </a:rPr>
              <a:t>ensures the community can benefit from development that respects cultures and traditions. It also means that there are tangible benefits of our projects to the local communities that ensures the success and longevity of the project into the future. </a:t>
            </a:r>
            <a:r>
              <a:rPr lang="en-US" b="1" dirty="0">
                <a:solidFill>
                  <a:prstClr val="black"/>
                </a:solidFill>
                <a:latin typeface="Calibri" panose="020F0502020204030204"/>
                <a:ea typeface="Calibri" panose="020F0502020204030204" pitchFamily="34" charset="0"/>
                <a:cs typeface="Arial" panose="020B0604020202020204" pitchFamily="34" charset="0"/>
              </a:rPr>
              <a:t>MEG </a:t>
            </a:r>
            <a:r>
              <a:rPr lang="en-US" dirty="0">
                <a:solidFill>
                  <a:prstClr val="black"/>
                </a:solidFill>
                <a:latin typeface="Calibri" panose="020F0502020204030204"/>
                <a:ea typeface="Calibri" panose="020F0502020204030204" pitchFamily="34" charset="0"/>
                <a:cs typeface="Arial" panose="020B0604020202020204" pitchFamily="34" charset="0"/>
              </a:rPr>
              <a:t>Consultancy Firm target to lead our clients’ projects to the best design solutions maintaining a better world for all.</a:t>
            </a:r>
          </a:p>
        </p:txBody>
      </p:sp>
      <p:sp>
        <p:nvSpPr>
          <p:cNvPr id="9" name="Rectangle 8"/>
          <p:cNvSpPr/>
          <p:nvPr/>
        </p:nvSpPr>
        <p:spPr>
          <a:xfrm>
            <a:off x="498439" y="476748"/>
            <a:ext cx="3257367" cy="769441"/>
          </a:xfrm>
          <a:prstGeom prst="rect">
            <a:avLst/>
          </a:prstGeom>
        </p:spPr>
        <p:txBody>
          <a:bodyPr wrap="none">
            <a:spAutoFit/>
          </a:bodyPr>
          <a:lstStyle/>
          <a:p>
            <a:pPr algn="just" defTabSz="914377" eaLnBrk="0" fontAlgn="base" hangingPunct="0">
              <a:spcBef>
                <a:spcPct val="0"/>
              </a:spcBef>
              <a:spcAft>
                <a:spcPct val="0"/>
              </a:spcAft>
              <a:defRPr/>
            </a:pPr>
            <a:r>
              <a:rPr lang="en-US" sz="4400" b="1" dirty="0">
                <a:ln>
                  <a:solidFill>
                    <a:srgbClr val="FFFFFF"/>
                  </a:solidFill>
                </a:ln>
                <a:solidFill>
                  <a:srgbClr val="ED7D31"/>
                </a:solidFill>
                <a:effectLst>
                  <a:outerShdw blurRad="38100" dist="38100" dir="2700000" algn="tl">
                    <a:srgbClr val="000000">
                      <a:alpha val="43137"/>
                    </a:srgbClr>
                  </a:outerShdw>
                </a:effectLst>
              </a:rPr>
              <a:t>MEG Mission</a:t>
            </a:r>
          </a:p>
        </p:txBody>
      </p:sp>
    </p:spTree>
    <p:extLst>
      <p:ext uri="{BB962C8B-B14F-4D97-AF65-F5344CB8AC3E}">
        <p14:creationId xmlns:p14="http://schemas.microsoft.com/office/powerpoint/2010/main" val="2416022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989" t="16087" r="23515" b="23552"/>
          <a:stretch/>
        </p:blipFill>
        <p:spPr>
          <a:xfrm rot="10800000">
            <a:off x="2" y="15240"/>
            <a:ext cx="12192001" cy="6842760"/>
          </a:xfrm>
          <a:prstGeom prst="rect">
            <a:avLst/>
          </a:prstGeom>
        </p:spPr>
      </p:pic>
      <p:sp>
        <p:nvSpPr>
          <p:cNvPr id="4" name="Rectangle 3"/>
          <p:cNvSpPr/>
          <p:nvPr/>
        </p:nvSpPr>
        <p:spPr>
          <a:xfrm>
            <a:off x="3764756" y="5511824"/>
            <a:ext cx="7017552" cy="830997"/>
          </a:xfrm>
          <a:prstGeom prst="rect">
            <a:avLst/>
          </a:prstGeom>
          <a:ln>
            <a:noFill/>
          </a:ln>
          <a:effectLst>
            <a:outerShdw blurRad="50800" dist="50800" dir="5400000" algn="ctr" rotWithShape="0">
              <a:schemeClr val="tx1"/>
            </a:outerShdw>
          </a:effectLst>
        </p:spPr>
        <p:txBody>
          <a:bodyPr>
            <a:spAutoFit/>
          </a:bodyPr>
          <a:lstStyle/>
          <a:p>
            <a:pPr algn="r">
              <a:defRPr/>
            </a:pPr>
            <a:r>
              <a:rPr lang="en-US" sz="4800" b="1" dirty="0">
                <a:ln w="17780" cmpd="sng">
                  <a:solidFill>
                    <a:srgbClr val="FFFFFF"/>
                  </a:solidFill>
                  <a:prstDash val="solid"/>
                  <a:miter lim="800000"/>
                </a:ln>
                <a:solidFill>
                  <a:schemeClr val="bg1"/>
                </a:solidFill>
              </a:rPr>
              <a:t>MEG VISION</a:t>
            </a:r>
          </a:p>
        </p:txBody>
      </p:sp>
    </p:spTree>
    <p:extLst>
      <p:ext uri="{BB962C8B-B14F-4D97-AF65-F5344CB8AC3E}">
        <p14:creationId xmlns:p14="http://schemas.microsoft.com/office/powerpoint/2010/main" val="3352008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573</TotalTime>
  <Words>3225</Words>
  <Application>Microsoft Office PowerPoint</Application>
  <PresentationFormat>Widescreen</PresentationFormat>
  <Paragraphs>341</Paragraphs>
  <Slides>47</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Slurp</vt:lpstr>
      <vt:lpstr>Arial</vt:lpstr>
      <vt:lpstr>Berlin Sans FB Demi</vt:lpstr>
      <vt:lpstr>Calibri</vt:lpstr>
      <vt:lpstr>Calibri Light</vt:lpstr>
      <vt:lpstr>Calisto MT</vt:lpstr>
      <vt:lpstr>Trebuchet MS</vt:lpstr>
      <vt:lpstr>Wingdings</vt:lpstr>
      <vt:lpstr>Wingdings 3</vt:lpstr>
      <vt:lpstr>Office Theme</vt:lpstr>
      <vt:lpstr>2_Office Theme</vt:lpstr>
      <vt:lpstr>Facet</vt:lpstr>
      <vt:lpstr>MODERN ENGINEERING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ENGINEERING GROUP</dc:title>
  <dc:creator>ADEL ANWAR</dc:creator>
  <cp:lastModifiedBy>Dr. Adel Anwar</cp:lastModifiedBy>
  <cp:revision>76</cp:revision>
  <dcterms:created xsi:type="dcterms:W3CDTF">2018-10-18T08:54:29Z</dcterms:created>
  <dcterms:modified xsi:type="dcterms:W3CDTF">2022-02-23T19:00:25Z</dcterms:modified>
</cp:coreProperties>
</file>